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323" r:id="rId2"/>
    <p:sldId id="271" r:id="rId3"/>
    <p:sldId id="316" r:id="rId4"/>
    <p:sldId id="277" r:id="rId5"/>
    <p:sldId id="279" r:id="rId6"/>
    <p:sldId id="283" r:id="rId7"/>
    <p:sldId id="281" r:id="rId8"/>
    <p:sldId id="280" r:id="rId9"/>
    <p:sldId id="282" r:id="rId10"/>
    <p:sldId id="317" r:id="rId11"/>
    <p:sldId id="318" r:id="rId12"/>
    <p:sldId id="319" r:id="rId13"/>
    <p:sldId id="321" r:id="rId14"/>
    <p:sldId id="309" r:id="rId15"/>
    <p:sldId id="289" r:id="rId16"/>
    <p:sldId id="284" r:id="rId17"/>
    <p:sldId id="285" r:id="rId18"/>
    <p:sldId id="322" r:id="rId19"/>
    <p:sldId id="325" r:id="rId20"/>
    <p:sldId id="324" r:id="rId21"/>
    <p:sldId id="256" r:id="rId22"/>
    <p:sldId id="326" r:id="rId23"/>
    <p:sldId id="327" r:id="rId24"/>
    <p:sldId id="257" r:id="rId25"/>
    <p:sldId id="258" r:id="rId26"/>
    <p:sldId id="259" r:id="rId27"/>
    <p:sldId id="269" r:id="rId28"/>
    <p:sldId id="270" r:id="rId29"/>
    <p:sldId id="263" r:id="rId30"/>
    <p:sldId id="260" r:id="rId31"/>
    <p:sldId id="261" r:id="rId32"/>
    <p:sldId id="332" r:id="rId33"/>
    <p:sldId id="331" r:id="rId34"/>
    <p:sldId id="266" r:id="rId35"/>
    <p:sldId id="267" r:id="rId36"/>
    <p:sldId id="329" r:id="rId37"/>
    <p:sldId id="268" r:id="rId38"/>
    <p:sldId id="328" r:id="rId39"/>
    <p:sldId id="262" r:id="rId40"/>
    <p:sldId id="264" r:id="rId41"/>
    <p:sldId id="265" r:id="rId42"/>
    <p:sldId id="330" r:id="rId43"/>
    <p:sldId id="333" r:id="rId44"/>
    <p:sldId id="273" r:id="rId45"/>
    <p:sldId id="278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8" r:id="rId54"/>
    <p:sldId id="299" r:id="rId55"/>
    <p:sldId id="300" r:id="rId56"/>
    <p:sldId id="301" r:id="rId57"/>
    <p:sldId id="302" r:id="rId58"/>
    <p:sldId id="303" r:id="rId59"/>
    <p:sldId id="306" r:id="rId60"/>
    <p:sldId id="307" r:id="rId61"/>
    <p:sldId id="308" r:id="rId62"/>
    <p:sldId id="310" r:id="rId63"/>
    <p:sldId id="311" r:id="rId64"/>
    <p:sldId id="313" r:id="rId65"/>
    <p:sldId id="314" r:id="rId66"/>
    <p:sldId id="315" r:id="rId67"/>
    <p:sldId id="338" r:id="rId68"/>
    <p:sldId id="340" r:id="rId69"/>
    <p:sldId id="335" r:id="rId70"/>
    <p:sldId id="334" r:id="rId71"/>
    <p:sldId id="336" r:id="rId72"/>
    <p:sldId id="337" r:id="rId73"/>
    <p:sldId id="339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3110" y="-110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E633D-2C25-4E52-B615-32A1AD153F4F}" type="datetimeFigureOut">
              <a:rPr lang="en-US" smtClean="0"/>
              <a:t>11/3/2016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1D1B1D-45BA-489C-9C58-60E110D0FF7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bg-BG" smtClean="0"/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F980396-778A-46B9-819F-A5F451EC2C5A}" type="slidenum">
              <a:rPr lang="bg-BG"/>
              <a:pPr/>
              <a:t>6</a:t>
            </a:fld>
            <a:endParaRPr lang="bg-BG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</a:ln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Font typeface="Times New Roman" charset="0"/>
              <a:buNone/>
              <a:defRPr/>
            </a:pPr>
            <a:endParaRPr lang="bg-BG">
              <a:latin typeface="Times New Roman" charset="0"/>
              <a:cs typeface="+mn-cs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tabLst>
                <a:tab pos="639763" algn="l"/>
                <a:tab pos="1279525" algn="l"/>
                <a:tab pos="1920875" algn="l"/>
                <a:tab pos="2560638" algn="l"/>
              </a:tabLst>
            </a:pPr>
            <a:fld id="{991AA8E7-4A91-44A6-A2B2-26D0B61B8694}" type="slidenum">
              <a:rPr lang="bg-BG" altLang="bg-BG" smtClean="0"/>
              <a:pPr>
                <a:tabLst>
                  <a:tab pos="639763" algn="l"/>
                  <a:tab pos="1279525" algn="l"/>
                  <a:tab pos="1920875" algn="l"/>
                  <a:tab pos="2560638" algn="l"/>
                </a:tabLst>
              </a:pPr>
              <a:t>46</a:t>
            </a:fld>
            <a:endParaRPr lang="bg-BG" altLang="bg-BG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Font typeface="Times New Roman" charset="0"/>
              <a:buNone/>
              <a:defRPr/>
            </a:pPr>
            <a:endParaRPr lang="bg-BG">
              <a:latin typeface="Times New Roman" charset="0"/>
              <a:cs typeface="+mn-cs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tabLst>
                <a:tab pos="639763" algn="l"/>
                <a:tab pos="1279525" algn="l"/>
                <a:tab pos="1920875" algn="l"/>
                <a:tab pos="2560638" algn="l"/>
              </a:tabLst>
            </a:pPr>
            <a:fld id="{3A93F330-2A03-4149-AC16-CE03195D3601}" type="slidenum">
              <a:rPr lang="bg-BG" altLang="bg-BG" smtClean="0"/>
              <a:pPr>
                <a:tabLst>
                  <a:tab pos="639763" algn="l"/>
                  <a:tab pos="1279525" algn="l"/>
                  <a:tab pos="1920875" algn="l"/>
                  <a:tab pos="2560638" algn="l"/>
                </a:tabLst>
              </a:pPr>
              <a:t>47</a:t>
            </a:fld>
            <a:endParaRPr lang="bg-BG" altLang="bg-BG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</a:ln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Font typeface="Times New Roman" charset="0"/>
              <a:buNone/>
              <a:defRPr/>
            </a:pPr>
            <a:endParaRPr lang="bg-BG">
              <a:latin typeface="Times New Roman" charset="0"/>
              <a:cs typeface="+mn-cs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tabLst>
                <a:tab pos="639763" algn="l"/>
                <a:tab pos="1279525" algn="l"/>
                <a:tab pos="1920875" algn="l"/>
                <a:tab pos="2560638" algn="l"/>
              </a:tabLst>
            </a:pPr>
            <a:fld id="{88F1E922-2F8C-4E62-B2E9-227CB019780C}" type="slidenum">
              <a:rPr lang="bg-BG" altLang="bg-BG" smtClean="0"/>
              <a:pPr>
                <a:tabLst>
                  <a:tab pos="639763" algn="l"/>
                  <a:tab pos="1279525" algn="l"/>
                  <a:tab pos="1920875" algn="l"/>
                  <a:tab pos="2560638" algn="l"/>
                </a:tabLst>
              </a:pPr>
              <a:t>48</a:t>
            </a:fld>
            <a:endParaRPr lang="bg-BG" altLang="bg-BG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Font typeface="Times New Roman" charset="0"/>
              <a:buNone/>
              <a:defRPr/>
            </a:pPr>
            <a:endParaRPr lang="bg-BG">
              <a:latin typeface="Times New Roman" charset="0"/>
              <a:cs typeface="+mn-cs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tabLst>
                <a:tab pos="639763" algn="l"/>
                <a:tab pos="1279525" algn="l"/>
                <a:tab pos="1920875" algn="l"/>
                <a:tab pos="2560638" algn="l"/>
              </a:tabLst>
            </a:pPr>
            <a:fld id="{51868F6F-6F22-4A98-8864-2C9BC3CDD51D}" type="slidenum">
              <a:rPr lang="bg-BG" altLang="bg-BG" smtClean="0"/>
              <a:pPr>
                <a:tabLst>
                  <a:tab pos="639763" algn="l"/>
                  <a:tab pos="1279525" algn="l"/>
                  <a:tab pos="1920875" algn="l"/>
                  <a:tab pos="2560638" algn="l"/>
                </a:tabLst>
              </a:pPr>
              <a:t>49</a:t>
            </a:fld>
            <a:endParaRPr lang="bg-BG" altLang="bg-BG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bg-BG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A84BEC7-783C-4EF1-BBF0-138C0DBC5F7A}" type="slidenum">
              <a:rPr lang="bg-BG"/>
              <a:pPr/>
              <a:t>50</a:t>
            </a:fld>
            <a:endParaRPr lang="bg-BG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bg-BG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BCE626D-1F06-4226-997B-2DC025D86315}" type="slidenum">
              <a:rPr lang="bg-BG"/>
              <a:pPr/>
              <a:t>51</a:t>
            </a:fld>
            <a:endParaRPr lang="bg-BG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bg-BG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2924907-9DE0-430A-A6F8-80B75E6686CC}" type="slidenum">
              <a:rPr lang="bg-BG"/>
              <a:pPr/>
              <a:t>52</a:t>
            </a:fld>
            <a:endParaRPr lang="bg-BG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bg-BG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2924907-9DE0-430A-A6F8-80B75E6686CC}" type="slidenum">
              <a:rPr lang="bg-BG"/>
              <a:pPr/>
              <a:t>53</a:t>
            </a:fld>
            <a:endParaRPr lang="bg-BG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bg-BG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2924907-9DE0-430A-A6F8-80B75E6686CC}" type="slidenum">
              <a:rPr lang="bg-BG"/>
              <a:pPr/>
              <a:t>54</a:t>
            </a:fld>
            <a:endParaRPr lang="bg-BG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bg-BG" smtClean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7B183F0-9D0D-45C8-89BB-36FBF5FD0D3C}" type="slidenum">
              <a:rPr lang="bg-BG">
                <a:latin typeface="Times New Roman" pitchFamily="18" charset="0"/>
                <a:cs typeface="Arial" pitchFamily="34" charset="0"/>
              </a:rPr>
              <a:pPr/>
              <a:t>58</a:t>
            </a:fld>
            <a:endParaRPr lang="bg-BG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bg-BG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28437E0-305C-4F4A-B299-D1EF1E0D868B}" type="slidenum">
              <a:rPr lang="bg-BG"/>
              <a:pPr/>
              <a:t>7</a:t>
            </a:fld>
            <a:endParaRPr lang="bg-BG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 smtClean="0"/>
          </a:p>
        </p:txBody>
      </p:sp>
      <p:sp>
        <p:nvSpPr>
          <p:cNvPr id="157700" name="Header Placeholder 3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bg-BG" smtClean="0"/>
              <a:t>ВИСОКИ СГРАДИ</a:t>
            </a:r>
          </a:p>
        </p:txBody>
      </p:sp>
      <p:sp>
        <p:nvSpPr>
          <p:cNvPr id="157701" name="Slide Number Placeholder 4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89B326-0A27-42AA-8544-22226741D75C}" type="slidenum">
              <a:rPr lang="bg-BG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bg-BG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 smtClean="0"/>
          </a:p>
        </p:txBody>
      </p:sp>
      <p:sp>
        <p:nvSpPr>
          <p:cNvPr id="157700" name="Header Placeholder 3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bg-BG" smtClean="0"/>
              <a:t>ВИСОКИ СГРАДИ</a:t>
            </a:r>
          </a:p>
        </p:txBody>
      </p:sp>
      <p:sp>
        <p:nvSpPr>
          <p:cNvPr id="157701" name="Slide Number Placeholder 4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89B326-0A27-42AA-8544-22226741D75C}" type="slidenum">
              <a:rPr lang="bg-BG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bg-BG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 smtClean="0"/>
          </a:p>
        </p:txBody>
      </p:sp>
      <p:sp>
        <p:nvSpPr>
          <p:cNvPr id="157700" name="Header Placeholder 3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bg-BG" smtClean="0"/>
              <a:t>ВИСОКИ СГРАДИ</a:t>
            </a:r>
          </a:p>
        </p:txBody>
      </p:sp>
      <p:sp>
        <p:nvSpPr>
          <p:cNvPr id="157701" name="Slide Number Placeholder 4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89B326-0A27-42AA-8544-22226741D75C}" type="slidenum">
              <a:rPr lang="bg-BG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bg-BG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bg-BG" altLang="bg-BG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13668" name="Slide Number Placeholder 3"/>
          <p:cNvSpPr txBox="1">
            <a:spLocks noGrp="1"/>
          </p:cNvSpPr>
          <p:nvPr/>
        </p:nvSpPr>
        <p:spPr bwMode="auto">
          <a:xfrm>
            <a:off x="3884220" y="8685256"/>
            <a:ext cx="2972174" cy="45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63" tIns="46132" rIns="92263" bIns="46132" anchor="b"/>
          <a:lstStyle/>
          <a:p>
            <a:pPr algn="r" hangingPunct="1"/>
            <a:fld id="{087454CE-0797-4308-8310-D72700BAAE8C}" type="slidenum">
              <a:rPr lang="bg-BG" altLang="bg-BG" sz="1200">
                <a:latin typeface="Calibri" pitchFamily="34" charset="0"/>
                <a:cs typeface="Arial" pitchFamily="34" charset="0"/>
              </a:rPr>
              <a:pPr algn="r" hangingPunct="1"/>
              <a:t>62</a:t>
            </a:fld>
            <a:endParaRPr lang="bg-BG" altLang="bg-BG" sz="1200"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bg-BG" altLang="bg-BG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tabLst>
                <a:tab pos="639763" algn="l"/>
                <a:tab pos="1279525" algn="l"/>
                <a:tab pos="1920875" algn="l"/>
                <a:tab pos="2560638" algn="l"/>
              </a:tabLst>
            </a:pPr>
            <a:fld id="{7280D53A-5384-48A2-87E4-DADA3682E6C7}" type="slidenum">
              <a:rPr lang="bg-BG" altLang="bg-BG" smtClean="0">
                <a:ea typeface="ＭＳ Ｐゴシック" pitchFamily="34" charset="-128"/>
              </a:rPr>
              <a:pPr>
                <a:tabLst>
                  <a:tab pos="639763" algn="l"/>
                  <a:tab pos="1279525" algn="l"/>
                  <a:tab pos="1920875" algn="l"/>
                  <a:tab pos="2560638" algn="l"/>
                </a:tabLst>
              </a:pPr>
              <a:t>66</a:t>
            </a:fld>
            <a:endParaRPr lang="bg-BG" altLang="bg-BG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bg-BG" altLang="bg-BG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97C9D0C-95A7-4564-AA21-B433504E0C9E}" type="slidenum">
              <a:rPr lang="bg-BG" altLang="bg-BG" smtClean="0">
                <a:ea typeface="ＭＳ Ｐゴシック" pitchFamily="34" charset="-128"/>
              </a:rPr>
              <a:pPr/>
              <a:t>70</a:t>
            </a:fld>
            <a:endParaRPr lang="bg-BG" altLang="bg-BG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bg-BG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97B5407-A1E7-4F26-9BE5-1BF665CC82DC}" type="slidenum">
              <a:rPr lang="bg-BG"/>
              <a:pPr/>
              <a:t>8</a:t>
            </a:fld>
            <a:endParaRPr lang="bg-BG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bg-BG" smtClean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0FF1C93-80C7-4A68-840B-7F631511F4FE}" type="slidenum">
              <a:rPr lang="bg-BG"/>
              <a:pPr/>
              <a:t>9</a:t>
            </a:fld>
            <a:endParaRPr lang="bg-BG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975DFA-09B3-4298-86A2-68A8611317EC}" type="slidenum">
              <a:rPr lang="bg-BG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bg-BG" smtClean="0"/>
          </a:p>
        </p:txBody>
      </p:sp>
      <p:sp>
        <p:nvSpPr>
          <p:cNvPr id="96261" name="Header Placeholder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bg-BG" smtClean="0"/>
              <a:t>ВИСОКИ СГРАДИ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975DFA-09B3-4298-86A2-68A8611317EC}" type="slidenum">
              <a:rPr lang="bg-BG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bg-BG" smtClean="0"/>
          </a:p>
        </p:txBody>
      </p:sp>
      <p:sp>
        <p:nvSpPr>
          <p:cNvPr id="96261" name="Header Placeholder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bg-BG" smtClean="0"/>
              <a:t>ВИСОКИ СГРАДИ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bg-BG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2924907-9DE0-430A-A6F8-80B75E6686CC}" type="slidenum">
              <a:rPr lang="bg-BG"/>
              <a:pPr/>
              <a:t>15</a:t>
            </a:fld>
            <a:endParaRPr lang="bg-BG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bg-BG" altLang="bg-BG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4178A44-9E10-4A45-A719-306393AF7948}" type="slidenum">
              <a:rPr lang="bg-BG" altLang="bg-BG" smtClean="0">
                <a:ea typeface="ＭＳ Ｐゴシック" pitchFamily="34" charset="-128"/>
              </a:rPr>
              <a:pPr/>
              <a:t>36</a:t>
            </a:fld>
            <a:endParaRPr lang="bg-BG" altLang="bg-BG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bg-BG" altLang="bg-BG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7C37AD1-ED74-432F-BA6C-D09358E559A1}" type="slidenum">
              <a:rPr lang="bg-BG" altLang="bg-BG" smtClean="0">
                <a:ea typeface="ＭＳ Ｐゴシック" pitchFamily="34" charset="-128"/>
              </a:rPr>
              <a:pPr/>
              <a:t>38</a:t>
            </a:fld>
            <a:endParaRPr lang="bg-BG" altLang="bg-BG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B8CA-4E5E-438B-8BAD-22117F199A86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163A-1122-4FEB-937A-F7C5539A9D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B8CA-4E5E-438B-8BAD-22117F199A86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163A-1122-4FEB-937A-F7C5539A9D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B8CA-4E5E-438B-8BAD-22117F199A86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163A-1122-4FEB-937A-F7C5539A9D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B8CA-4E5E-438B-8BAD-22117F199A86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163A-1122-4FEB-937A-F7C5539A9D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B8CA-4E5E-438B-8BAD-22117F199A86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163A-1122-4FEB-937A-F7C5539A9D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B8CA-4E5E-438B-8BAD-22117F199A86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163A-1122-4FEB-937A-F7C5539A9D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B8CA-4E5E-438B-8BAD-22117F199A86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163A-1122-4FEB-937A-F7C5539A9D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B8CA-4E5E-438B-8BAD-22117F199A86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163A-1122-4FEB-937A-F7C5539A9D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B8CA-4E5E-438B-8BAD-22117F199A86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163A-1122-4FEB-937A-F7C5539A9D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B8CA-4E5E-438B-8BAD-22117F199A86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163A-1122-4FEB-937A-F7C5539A9D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B8CA-4E5E-438B-8BAD-22117F199A86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163A-1122-4FEB-937A-F7C5539A9D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BB8CA-4E5E-438B-8BAD-22117F199A86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F163A-1122-4FEB-937A-F7C5539A9DA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341437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bg-BG" dirty="0" smtClean="0"/>
              <a:t>СЪВРЕМЕННИТЕ ПРЕДИЗВИКАТЕЛСТВА </a:t>
            </a:r>
          </a:p>
          <a:p>
            <a:pPr algn="ctr">
              <a:buNone/>
            </a:pPr>
            <a:r>
              <a:rPr lang="bg-BG" dirty="0" smtClean="0"/>
              <a:t>ПРЕД ГРАДОВЕТЕ</a:t>
            </a:r>
          </a:p>
          <a:p>
            <a:pPr algn="ctr">
              <a:buNone/>
            </a:pPr>
            <a:endParaRPr lang="bg-BG" dirty="0"/>
          </a:p>
          <a:p>
            <a:pPr algn="ctr">
              <a:buNone/>
            </a:pPr>
            <a:r>
              <a:rPr lang="bg-BG" dirty="0" smtClean="0"/>
              <a:t>Какъв е потенциалът на технологиите за решаване на проблемите?</a:t>
            </a:r>
          </a:p>
          <a:p>
            <a:pPr algn="ctr">
              <a:buNone/>
            </a:pPr>
            <a:endParaRPr lang="bg-BG" dirty="0"/>
          </a:p>
          <a:p>
            <a:pPr algn="ctr">
              <a:buNone/>
            </a:pPr>
            <a:r>
              <a:rPr lang="bg-BG" dirty="0" smtClean="0"/>
              <a:t>арх. Ангел Захариев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5474" name="Picture 2" descr="Image result for compact city euro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24950" cy="6086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6498" name="Picture 2" descr="Image result for  vien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11430000" cy="5238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7524" name="Picture 4" descr="Image result for barcelo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1"/>
            <a:ext cx="9144000" cy="59501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402" name="Picture 2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l="32124" t="9150" r="18489"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2015г.</a:t>
            </a:r>
            <a:endParaRPr lang="bg-B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bg-BG"/>
              <a:t>арх. Ангел Захариев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78B6AB-3DC1-4997-8A9A-B63C6B04453F}" type="slidenum">
              <a:rPr lang="bg-BG"/>
              <a:pPr>
                <a:defRPr/>
              </a:pPr>
              <a:t>13</a:t>
            </a:fld>
            <a:endParaRPr lang="bg-BG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6876256" y="5877272"/>
            <a:ext cx="2088232" cy="980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bg-BG" sz="14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Гига София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 by </a:t>
            </a:r>
            <a:r>
              <a:rPr lang="bg-BG" sz="14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Димитър</a:t>
            </a:r>
            <a:endParaRPr lang="en-US" sz="1400" dirty="0" smtClean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418" name="Picture 2" descr="http://3.bp.blogspot.com/-m2KYphMCSLI/VOm8n7Q24zI/AAAAAAAAFbs/QhmUykho8yQ/s1600/www.bgspomen.c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0"/>
            <a:ext cx="9885993" cy="6858000"/>
          </a:xfrm>
          <a:prstGeom prst="rect">
            <a:avLst/>
          </a:prstGeom>
          <a:noFill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2015г.</a:t>
            </a:r>
            <a:endParaRPr lang="bg-B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bg-BG"/>
              <a:t>арх. Ангел Захариев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78B6AB-3DC1-4997-8A9A-B63C6B04453F}" type="slidenum">
              <a:rPr lang="bg-BG"/>
              <a:pPr>
                <a:defRPr/>
              </a:pPr>
              <a:t>14</a:t>
            </a:fld>
            <a:endParaRPr lang="bg-BG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7236296" y="260648"/>
            <a:ext cx="1584176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r"/>
            <a:r>
              <a:rPr lang="bg-BG" sz="1500" dirty="0" smtClean="0">
                <a:latin typeface="+mn-lt"/>
              </a:rPr>
              <a:t>ЖК Младост София</a:t>
            </a:r>
            <a:endParaRPr lang="en-US" sz="1500" dirty="0" smtClean="0">
              <a:latin typeface="+mn-lt"/>
            </a:endParaRPr>
          </a:p>
          <a:p>
            <a:pPr algn="r"/>
            <a:r>
              <a:rPr lang="bg-BG" sz="1500" dirty="0" smtClean="0">
                <a:latin typeface="+mn-lt"/>
              </a:rPr>
              <a:t>1980</a:t>
            </a:r>
            <a:endParaRPr lang="en-US" sz="1500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arhitekti\creative mornings\Studentski grad 2015.jpg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10000" contrast="20000"/>
          </a:blip>
          <a:srcRect/>
          <a:stretch>
            <a:fillRect/>
          </a:stretch>
        </p:blipFill>
        <p:spPr bwMode="auto">
          <a:xfrm>
            <a:off x="-540568" y="0"/>
            <a:ext cx="10160000" cy="692785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340768" y="-459432"/>
            <a:ext cx="16665355" cy="731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http://i.imgur.com/eEuhjW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9144000" cy="54025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6420" t="8363" b="25000"/>
          <a:stretch>
            <a:fillRect/>
          </a:stretch>
        </p:blipFill>
        <p:spPr bwMode="auto">
          <a:xfrm>
            <a:off x="-5218918" y="0"/>
            <a:ext cx="171215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www.ankaris.com/blog/wp-content/uploads/2011/02/FOX_Stadi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19400" y="0"/>
            <a:ext cx="1614092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5714" name="Picture 2" descr="Image result for guangzhou skyline"/>
          <p:cNvPicPr>
            <a:picLocks noChangeAspect="1" noChangeArrowheads="1"/>
          </p:cNvPicPr>
          <p:nvPr/>
        </p:nvPicPr>
        <p:blipFill>
          <a:blip r:embed="rId2" cstate="print"/>
          <a:srcRect b="9630"/>
          <a:stretch>
            <a:fillRect/>
          </a:stretch>
        </p:blipFill>
        <p:spPr bwMode="auto">
          <a:xfrm>
            <a:off x="0" y="914400"/>
            <a:ext cx="9144000" cy="4648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5000" y="482025"/>
            <a:ext cx="53969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Compact City vs. Urban Sprawl</a:t>
            </a:r>
          </a:p>
        </p:txBody>
      </p:sp>
      <p:pic>
        <p:nvPicPr>
          <p:cNvPr id="31746" name="Picture 2" descr="Image result for urban sprawl"/>
          <p:cNvPicPr>
            <a:picLocks noChangeAspect="1" noChangeArrowheads="1"/>
          </p:cNvPicPr>
          <p:nvPr/>
        </p:nvPicPr>
        <p:blipFill>
          <a:blip r:embed="rId2" cstate="print"/>
          <a:srcRect l="41756"/>
          <a:stretch>
            <a:fillRect/>
          </a:stretch>
        </p:blipFill>
        <p:spPr bwMode="auto">
          <a:xfrm>
            <a:off x="4695825" y="1504949"/>
            <a:ext cx="4676775" cy="5353051"/>
          </a:xfrm>
          <a:prstGeom prst="rect">
            <a:avLst/>
          </a:prstGeom>
          <a:noFill/>
        </p:spPr>
      </p:pic>
      <p:pic>
        <p:nvPicPr>
          <p:cNvPr id="31748" name="Picture 4" descr="Image result for compact european city"/>
          <p:cNvPicPr>
            <a:picLocks noChangeAspect="1" noChangeArrowheads="1"/>
          </p:cNvPicPr>
          <p:nvPr/>
        </p:nvPicPr>
        <p:blipFill>
          <a:blip r:embed="rId3" cstate="print"/>
          <a:srcRect l="7801" r="50355"/>
          <a:stretch>
            <a:fillRect/>
          </a:stretch>
        </p:blipFill>
        <p:spPr bwMode="auto">
          <a:xfrm>
            <a:off x="0" y="1485899"/>
            <a:ext cx="4495800" cy="53721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3666" name="Picture 2" descr="Image result for milano skyl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599"/>
            <a:ext cx="9144000" cy="41251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private public transport"/>
          <p:cNvPicPr>
            <a:picLocks noChangeAspect="1" noChangeArrowheads="1"/>
          </p:cNvPicPr>
          <p:nvPr/>
        </p:nvPicPr>
        <p:blipFill>
          <a:blip r:embed="rId2" cstate="print"/>
          <a:srcRect t="4851"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133600" y="482025"/>
            <a:ext cx="47888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Private </a:t>
            </a:r>
            <a:r>
              <a:rPr lang="en-US" sz="3200" b="1" dirty="0" smtClean="0"/>
              <a:t>vs</a:t>
            </a:r>
            <a:r>
              <a:rPr lang="en-US" sz="3200" b="1" dirty="0"/>
              <a:t>. Public Transport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6738" name="Picture 2" descr="Image result for &amp;zcy;&amp;acy;&amp;dcy;&amp;rcy;&amp;hardcy;&amp;scy;&amp;tcy;&amp;vcy;&amp;acy;&amp;ncy;&amp;iecy; &amp;scy; &amp;acy;&amp;vcy;&amp;tcy;&amp;ocy;&amp;mcy;&amp;ocy;&amp;bcy;&amp;icy;&amp;lcy;&amp;icy; &amp;scy;&amp;ocy;&amp;fcy;&amp;icy;&amp;y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7762" name="AutoShape 2" descr="Image result for electric car"/>
          <p:cNvSpPr>
            <a:spLocks noChangeAspect="1" noChangeArrowheads="1"/>
          </p:cNvSpPr>
          <p:nvPr/>
        </p:nvSpPr>
        <p:spPr bwMode="auto">
          <a:xfrm>
            <a:off x="155575" y="-2917825"/>
            <a:ext cx="9134475" cy="60864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64" name="AutoShape 4" descr="Image result for electric car"/>
          <p:cNvSpPr>
            <a:spLocks noChangeAspect="1" noChangeArrowheads="1"/>
          </p:cNvSpPr>
          <p:nvPr/>
        </p:nvSpPr>
        <p:spPr bwMode="auto">
          <a:xfrm>
            <a:off x="155575" y="-2917825"/>
            <a:ext cx="9134475" cy="60864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7766" name="Picture 6" descr="Image result for electric c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381000"/>
            <a:ext cx="9134475" cy="6086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driverless c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10820400" cy="6086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4" name="Picture 4" descr="Image result for driverless c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144000" cy="51435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362200" y="228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Driverless Cars Could Save Us from Ourselves (and Also from Each Other)</a:t>
            </a:r>
            <a:endParaRPr lang="en-US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09800" y="152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Singapore Gets The World's First 'Driverless' Taxis On The Streets. Can India Do The Same?</a:t>
            </a:r>
            <a:endParaRPr lang="en-US" b="1" dirty="0"/>
          </a:p>
        </p:txBody>
      </p:sp>
      <p:pic>
        <p:nvPicPr>
          <p:cNvPr id="16388" name="Picture 4" descr="http://cdn.thestorypedia.com/images/2016/08/1472440469_1_0.jpg?v=1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95400"/>
            <a:ext cx="6968019" cy="4343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http://assets.inhabitat.com/wp-content/blogs.dir/1/files/2014/11/IDEO_self_driving_car_00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524000"/>
            <a:ext cx="6934200" cy="403860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505200" y="685800"/>
            <a:ext cx="2210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work pods on wheels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MINI, Dezeen, MIni Cooper, mini cooper 3 door, Dominic Wilcox, design junction, london, green car, green transportation, mobility, future mobility, green desig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600200"/>
            <a:ext cx="7467600" cy="468637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514600" y="457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Amazing Self-Driving Stained Glass Car Lets You Sleep on the Way to Work! </a:t>
            </a:r>
            <a:endParaRPr lang="en-US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Image result for flying c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76400"/>
            <a:ext cx="8055503" cy="45337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hcengineering.files.wordpress.com/2013/09/issues-mindmap.jpg"/>
          <p:cNvPicPr>
            <a:picLocks noChangeAspect="1" noChangeArrowheads="1"/>
          </p:cNvPicPr>
          <p:nvPr/>
        </p:nvPicPr>
        <p:blipFill>
          <a:blip r:embed="rId2" cstate="print"/>
          <a:srcRect l="18667"/>
          <a:stretch>
            <a:fillRect/>
          </a:stretch>
        </p:blipFill>
        <p:spPr bwMode="auto">
          <a:xfrm>
            <a:off x="1219200" y="533400"/>
            <a:ext cx="6705600" cy="58197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Image result for flying c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95400"/>
            <a:ext cx="7995446" cy="44958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286000" y="457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 smtClean="0"/>
              <a:t>Aeromobil</a:t>
            </a:r>
            <a:r>
              <a:rPr lang="en-US" b="1" dirty="0" smtClean="0"/>
              <a:t> flying car goes from road to runway in style</a:t>
            </a:r>
            <a:endParaRPr lang="en-US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Image result for flying c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600200"/>
            <a:ext cx="7620000" cy="397192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057400" y="762000"/>
            <a:ext cx="502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Uber</a:t>
            </a:r>
            <a:r>
              <a:rPr lang="en-US" b="1" dirty="0" smtClean="0"/>
              <a:t> plans autonomous flying cars in a decade</a:t>
            </a:r>
            <a:endParaRPr lang="en-US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4930" name="Picture 2" descr="Image result for future tr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1000"/>
            <a:ext cx="7766304" cy="586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882" name="Picture 2" descr="Image result for future public transpo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533400"/>
            <a:ext cx="9134475" cy="6086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t="15000" r="2031" b="5000"/>
          <a:stretch>
            <a:fillRect/>
          </a:stretch>
        </p:blipFill>
        <p:spPr bwMode="auto">
          <a:xfrm>
            <a:off x="228600" y="1143000"/>
            <a:ext cx="9143206" cy="419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Image result for Oll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447800"/>
            <a:ext cx="5905500" cy="3933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33400"/>
            <a:ext cx="7961880" cy="5991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6626" name="AutoShape 2" descr="Image result for bicycle lane copenhagen"/>
          <p:cNvSpPr>
            <a:spLocks noChangeAspect="1" noChangeArrowheads="1"/>
          </p:cNvSpPr>
          <p:nvPr/>
        </p:nvSpPr>
        <p:spPr bwMode="auto">
          <a:xfrm>
            <a:off x="155575" y="-2917825"/>
            <a:ext cx="8115300" cy="60864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28" name="AutoShape 4" descr="Image result for bicycle lane copenhagen"/>
          <p:cNvSpPr>
            <a:spLocks noChangeAspect="1" noChangeArrowheads="1"/>
          </p:cNvSpPr>
          <p:nvPr/>
        </p:nvSpPr>
        <p:spPr bwMode="auto">
          <a:xfrm>
            <a:off x="155575" y="-2917825"/>
            <a:ext cx="8115300" cy="60864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630" name="Picture 6" descr="Image result for bicycle lane copenhag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7200"/>
            <a:ext cx="8115300" cy="6086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9" descr="trottinette-xootr-street-124621467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841" y="4069867"/>
            <a:ext cx="2164320" cy="269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10" descr="rollerblade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3680" y="2636918"/>
            <a:ext cx="1729440" cy="1297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752600"/>
            <a:ext cx="5686560" cy="3552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7440" y="169938"/>
            <a:ext cx="1948320" cy="2439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4" name="Picture 4" descr="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-762000"/>
            <a:ext cx="7620000" cy="76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urban\Gated_communities\207413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571500"/>
            <a:ext cx="8262938" cy="514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electric transit backpack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219200"/>
            <a:ext cx="6447691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http://www.ecofriend.com/wp-content/uploads/2012/08/electric-transit-backpack1_63Vaa_244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43000"/>
            <a:ext cx="7271327" cy="51054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286000" y="304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Personal Urban Transportation System is an electric backpack on wires</a:t>
            </a:r>
            <a:endParaRPr lang="en-US" b="1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3906" name="Picture 2" descr="Image result for pedestrian times squ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53525" cy="6086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5954" name="Picture 2" descr="Image result for &amp;mcy;&amp;ncy;&amp;ocy;&amp;gcy;&amp;ocy; &amp;khcy;&amp;ocy;&amp;rcy;&amp;acy; &amp;ncy;&amp;acy; &amp;vcy;&amp;icy;&amp;tcy;&amp;ocy;&amp;shcy;&amp;kcy;&amp;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10681175" cy="579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0" y="482025"/>
            <a:ext cx="56306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Urban Inequality vs. </a:t>
            </a:r>
            <a:r>
              <a:rPr lang="en-US" sz="3200" b="1" dirty="0" smtClean="0"/>
              <a:t>Shared City</a:t>
            </a:r>
            <a:endParaRPr lang="en-US" sz="3200" b="1" dirty="0"/>
          </a:p>
        </p:txBody>
      </p:sp>
      <p:pic>
        <p:nvPicPr>
          <p:cNvPr id="5" name="Picture 2" descr="D:\urban\Gated_communities\Caracas-cretiq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9500"/>
            <a:ext cx="9144000" cy="577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urban\Gated_communities\376256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572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456480" y="0"/>
            <a:ext cx="8231040" cy="714315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</a:pPr>
            <a:r>
              <a:rPr lang="bg-BG" altLang="bg-BG" sz="3600" dirty="0" smtClean="0">
                <a:ea typeface="ＭＳ Ｐゴシック" pitchFamily="34" charset="-128"/>
              </a:rPr>
              <a:t>Физически граници</a:t>
            </a:r>
          </a:p>
        </p:txBody>
      </p:sp>
      <p:pic>
        <p:nvPicPr>
          <p:cNvPr id="19459" name="Picture 2" descr="D:\arhitekti\Presentation\Sofia-1.jpg"/>
          <p:cNvPicPr>
            <a:picLocks noChangeAspect="1" noChangeArrowheads="1"/>
          </p:cNvPicPr>
          <p:nvPr/>
        </p:nvPicPr>
        <p:blipFill>
          <a:blip r:embed="rId3" cstate="print"/>
          <a:srcRect t="2240" b="1469"/>
          <a:stretch>
            <a:fillRect/>
          </a:stretch>
        </p:blipFill>
        <p:spPr bwMode="auto">
          <a:xfrm>
            <a:off x="0" y="714315"/>
            <a:ext cx="9144000" cy="614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traight Connector 23"/>
          <p:cNvCxnSpPr>
            <a:cxnSpLocks noChangeShapeType="1"/>
          </p:cNvCxnSpPr>
          <p:nvPr/>
        </p:nvCxnSpPr>
        <p:spPr bwMode="auto">
          <a:xfrm rot="10800000">
            <a:off x="1928160" y="1356622"/>
            <a:ext cx="3358080" cy="1787228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</p:cxn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 rot="10800000" flipV="1">
            <a:off x="1857601" y="3214418"/>
            <a:ext cx="1571040" cy="1143480"/>
          </a:xfrm>
          <a:prstGeom prst="line">
            <a:avLst/>
          </a:prstGeom>
          <a:noFill/>
          <a:ln w="101600">
            <a:solidFill>
              <a:srgbClr val="92D050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</p:cxnSp>
      <p:cxnSp>
        <p:nvCxnSpPr>
          <p:cNvPr id="29" name="Straight Connector 28"/>
          <p:cNvCxnSpPr>
            <a:cxnSpLocks noChangeShapeType="1"/>
          </p:cNvCxnSpPr>
          <p:nvPr/>
        </p:nvCxnSpPr>
        <p:spPr bwMode="auto">
          <a:xfrm>
            <a:off x="1071360" y="2642678"/>
            <a:ext cx="1285920" cy="72008"/>
          </a:xfrm>
          <a:prstGeom prst="line">
            <a:avLst/>
          </a:prstGeom>
          <a:noFill/>
          <a:ln w="101600">
            <a:solidFill>
              <a:srgbClr val="92D050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</p:cxnSp>
      <p:cxnSp>
        <p:nvCxnSpPr>
          <p:cNvPr id="32" name="Straight Connector 31"/>
          <p:cNvCxnSpPr>
            <a:cxnSpLocks noChangeShapeType="1"/>
          </p:cNvCxnSpPr>
          <p:nvPr/>
        </p:nvCxnSpPr>
        <p:spPr bwMode="auto">
          <a:xfrm>
            <a:off x="3143521" y="2642678"/>
            <a:ext cx="1143360" cy="144015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</p:cxnSp>
      <p:cxnSp>
        <p:nvCxnSpPr>
          <p:cNvPr id="37" name="Straight Connector 36"/>
          <p:cNvCxnSpPr>
            <a:cxnSpLocks noChangeShapeType="1"/>
          </p:cNvCxnSpPr>
          <p:nvPr/>
        </p:nvCxnSpPr>
        <p:spPr bwMode="auto">
          <a:xfrm>
            <a:off x="4286881" y="2786694"/>
            <a:ext cx="784800" cy="427724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</p:cxnSp>
      <p:cxnSp>
        <p:nvCxnSpPr>
          <p:cNvPr id="41" name="Straight Connector 40"/>
          <p:cNvCxnSpPr>
            <a:cxnSpLocks noChangeShapeType="1"/>
          </p:cNvCxnSpPr>
          <p:nvPr/>
        </p:nvCxnSpPr>
        <p:spPr bwMode="auto">
          <a:xfrm rot="10800000">
            <a:off x="5286241" y="3143851"/>
            <a:ext cx="2357280" cy="171378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</p:cxnSp>
      <p:cxnSp>
        <p:nvCxnSpPr>
          <p:cNvPr id="45" name="Straight Connector 44"/>
          <p:cNvCxnSpPr>
            <a:cxnSpLocks noChangeShapeType="1"/>
          </p:cNvCxnSpPr>
          <p:nvPr/>
        </p:nvCxnSpPr>
        <p:spPr bwMode="auto">
          <a:xfrm rot="5400000" flipH="1" flipV="1">
            <a:off x="607606" y="1392667"/>
            <a:ext cx="1428630" cy="78624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</p:cxnSp>
      <p:cxnSp>
        <p:nvCxnSpPr>
          <p:cNvPr id="49" name="Straight Connector 48"/>
          <p:cNvCxnSpPr>
            <a:cxnSpLocks noChangeShapeType="1"/>
          </p:cNvCxnSpPr>
          <p:nvPr/>
        </p:nvCxnSpPr>
        <p:spPr bwMode="auto">
          <a:xfrm rot="10800000" flipV="1">
            <a:off x="2429280" y="2214953"/>
            <a:ext cx="1071360" cy="427725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</p:cxnSp>
      <p:cxnSp>
        <p:nvCxnSpPr>
          <p:cNvPr id="52" name="Straight Connector 51"/>
          <p:cNvCxnSpPr>
            <a:cxnSpLocks noChangeShapeType="1"/>
          </p:cNvCxnSpPr>
          <p:nvPr/>
        </p:nvCxnSpPr>
        <p:spPr bwMode="auto">
          <a:xfrm rot="5400000">
            <a:off x="3178714" y="1321361"/>
            <a:ext cx="1643213" cy="42912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</p:cxnSp>
      <p:cxnSp>
        <p:nvCxnSpPr>
          <p:cNvPr id="57" name="Straight Connector 56"/>
          <p:cNvCxnSpPr>
            <a:cxnSpLocks noChangeShapeType="1"/>
          </p:cNvCxnSpPr>
          <p:nvPr/>
        </p:nvCxnSpPr>
        <p:spPr bwMode="auto">
          <a:xfrm rot="5400000">
            <a:off x="4643202" y="5286087"/>
            <a:ext cx="1500638" cy="214560"/>
          </a:xfrm>
          <a:prstGeom prst="line">
            <a:avLst/>
          </a:prstGeom>
          <a:noFill/>
          <a:ln w="101600">
            <a:solidFill>
              <a:srgbClr val="92D050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</p:cxnSp>
      <p:cxnSp>
        <p:nvCxnSpPr>
          <p:cNvPr id="60" name="Straight Connector 59"/>
          <p:cNvCxnSpPr>
            <a:cxnSpLocks noChangeShapeType="1"/>
          </p:cNvCxnSpPr>
          <p:nvPr/>
        </p:nvCxnSpPr>
        <p:spPr bwMode="auto">
          <a:xfrm rot="16200000" flipH="1">
            <a:off x="5857864" y="4285946"/>
            <a:ext cx="1071472" cy="1071360"/>
          </a:xfrm>
          <a:prstGeom prst="line">
            <a:avLst/>
          </a:prstGeom>
          <a:noFill/>
          <a:ln w="101600">
            <a:solidFill>
              <a:srgbClr val="92D050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</p:cxnSp>
      <p:cxnSp>
        <p:nvCxnSpPr>
          <p:cNvPr id="63" name="Straight Connector 62"/>
          <p:cNvCxnSpPr>
            <a:cxnSpLocks noChangeShapeType="1"/>
          </p:cNvCxnSpPr>
          <p:nvPr/>
        </p:nvCxnSpPr>
        <p:spPr bwMode="auto">
          <a:xfrm>
            <a:off x="5857920" y="3071843"/>
            <a:ext cx="2214720" cy="214582"/>
          </a:xfrm>
          <a:prstGeom prst="line">
            <a:avLst/>
          </a:prstGeom>
          <a:noFill/>
          <a:ln w="101600">
            <a:solidFill>
              <a:srgbClr val="00B0F0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</p:cxnSp>
      <p:cxnSp>
        <p:nvCxnSpPr>
          <p:cNvPr id="65" name="Straight Connector 64"/>
          <p:cNvCxnSpPr>
            <a:cxnSpLocks noChangeShapeType="1"/>
          </p:cNvCxnSpPr>
          <p:nvPr/>
        </p:nvCxnSpPr>
        <p:spPr bwMode="auto">
          <a:xfrm rot="5400000" flipH="1" flipV="1">
            <a:off x="4179559" y="3678904"/>
            <a:ext cx="784883" cy="71424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</p:cxn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4429440" y="3501008"/>
            <a:ext cx="2571840" cy="2357527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</p:cxnSp>
      <p:cxnSp>
        <p:nvCxnSpPr>
          <p:cNvPr id="68" name="Straight Connector 67"/>
          <p:cNvCxnSpPr>
            <a:cxnSpLocks noChangeShapeType="1"/>
          </p:cNvCxnSpPr>
          <p:nvPr/>
        </p:nvCxnSpPr>
        <p:spPr bwMode="auto">
          <a:xfrm rot="5400000">
            <a:off x="3642436" y="5143508"/>
            <a:ext cx="858330" cy="142560"/>
          </a:xfrm>
          <a:prstGeom prst="line">
            <a:avLst/>
          </a:prstGeom>
          <a:noFill/>
          <a:ln w="101600">
            <a:solidFill>
              <a:srgbClr val="92D050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</p:cxnSp>
      <p:cxnSp>
        <p:nvCxnSpPr>
          <p:cNvPr id="70" name="Straight Connector 69"/>
          <p:cNvCxnSpPr>
            <a:cxnSpLocks noChangeShapeType="1"/>
          </p:cNvCxnSpPr>
          <p:nvPr/>
        </p:nvCxnSpPr>
        <p:spPr bwMode="auto">
          <a:xfrm rot="16200000" flipH="1">
            <a:off x="2822363" y="3393015"/>
            <a:ext cx="714315" cy="35712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</p:cxnSp>
      <p:cxnSp>
        <p:nvCxnSpPr>
          <p:cNvPr id="77" name="Straight Connector 76"/>
          <p:cNvCxnSpPr>
            <a:cxnSpLocks noChangeShapeType="1"/>
          </p:cNvCxnSpPr>
          <p:nvPr/>
        </p:nvCxnSpPr>
        <p:spPr bwMode="auto">
          <a:xfrm rot="5400000">
            <a:off x="5608021" y="5821816"/>
            <a:ext cx="1142039" cy="72000"/>
          </a:xfrm>
          <a:prstGeom prst="line">
            <a:avLst/>
          </a:prstGeom>
          <a:noFill/>
          <a:ln w="101600">
            <a:solidFill>
              <a:srgbClr val="92D050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</p:cxnSp>
      <p:cxnSp>
        <p:nvCxnSpPr>
          <p:cNvPr id="81" name="Straight Connector 80"/>
          <p:cNvCxnSpPr>
            <a:cxnSpLocks noChangeShapeType="1"/>
          </p:cNvCxnSpPr>
          <p:nvPr/>
        </p:nvCxnSpPr>
        <p:spPr bwMode="auto">
          <a:xfrm rot="5400000">
            <a:off x="2356526" y="4786362"/>
            <a:ext cx="643748" cy="35712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</p:cxnSp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>
            <a:off x="2214720" y="4929638"/>
            <a:ext cx="3715200" cy="171378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</p:cxnSp>
      <p:cxnSp>
        <p:nvCxnSpPr>
          <p:cNvPr id="85" name="Straight Connector 84"/>
          <p:cNvCxnSpPr>
            <a:cxnSpLocks noChangeShapeType="1"/>
          </p:cNvCxnSpPr>
          <p:nvPr/>
        </p:nvCxnSpPr>
        <p:spPr bwMode="auto">
          <a:xfrm flipV="1">
            <a:off x="5715361" y="2572110"/>
            <a:ext cx="1713600" cy="427725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</p:cxnSp>
      <p:cxnSp>
        <p:nvCxnSpPr>
          <p:cNvPr id="88" name="Straight Connector 87"/>
          <p:cNvCxnSpPr>
            <a:cxnSpLocks noChangeShapeType="1"/>
          </p:cNvCxnSpPr>
          <p:nvPr/>
        </p:nvCxnSpPr>
        <p:spPr bwMode="auto">
          <a:xfrm>
            <a:off x="2571841" y="2714686"/>
            <a:ext cx="1357920" cy="357157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</p:cxnSp>
      <p:cxnSp>
        <p:nvCxnSpPr>
          <p:cNvPr id="25" name="Straight Connector 24"/>
          <p:cNvCxnSpPr>
            <a:cxnSpLocks noChangeShapeType="1"/>
          </p:cNvCxnSpPr>
          <p:nvPr/>
        </p:nvCxnSpPr>
        <p:spPr bwMode="auto">
          <a:xfrm>
            <a:off x="6732000" y="1700819"/>
            <a:ext cx="351360" cy="0"/>
          </a:xfrm>
          <a:prstGeom prst="line">
            <a:avLst/>
          </a:prstGeom>
          <a:noFill/>
          <a:ln w="101600">
            <a:solidFill>
              <a:srgbClr val="92D050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</p:cxnSp>
      <p:cxnSp>
        <p:nvCxnSpPr>
          <p:cNvPr id="28" name="Straight Connector 27"/>
          <p:cNvCxnSpPr>
            <a:cxnSpLocks noChangeShapeType="1"/>
          </p:cNvCxnSpPr>
          <p:nvPr/>
        </p:nvCxnSpPr>
        <p:spPr bwMode="auto">
          <a:xfrm>
            <a:off x="6732000" y="1484796"/>
            <a:ext cx="351360" cy="0"/>
          </a:xfrm>
          <a:prstGeom prst="line">
            <a:avLst/>
          </a:prstGeom>
          <a:noFill/>
          <a:ln w="101600">
            <a:solidFill>
              <a:srgbClr val="00B0F0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</p:cxnSp>
      <p:cxnSp>
        <p:nvCxnSpPr>
          <p:cNvPr id="30" name="Straight Connector 29"/>
          <p:cNvCxnSpPr>
            <a:cxnSpLocks noChangeShapeType="1"/>
          </p:cNvCxnSpPr>
          <p:nvPr/>
        </p:nvCxnSpPr>
        <p:spPr bwMode="auto">
          <a:xfrm>
            <a:off x="6732000" y="1268774"/>
            <a:ext cx="35136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</p:cxnSp>
      <p:cxnSp>
        <p:nvCxnSpPr>
          <p:cNvPr id="31" name="Straight Connector 30"/>
          <p:cNvCxnSpPr>
            <a:cxnSpLocks noChangeShapeType="1"/>
          </p:cNvCxnSpPr>
          <p:nvPr/>
        </p:nvCxnSpPr>
        <p:spPr bwMode="auto">
          <a:xfrm>
            <a:off x="6732000" y="1052751"/>
            <a:ext cx="351360" cy="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</p:cxn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7164001" y="836729"/>
            <a:ext cx="1224000" cy="4000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bg-BG" altLang="bg-BG" sz="2000" dirty="0">
                <a:solidFill>
                  <a:schemeClr val="bg1"/>
                </a:solidFill>
                <a:ea typeface="Arial Unicode MS" pitchFamily="34" charset="-128"/>
              </a:rPr>
              <a:t>пътни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7164000" y="1084434"/>
            <a:ext cx="1980000" cy="4000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bg-BG" altLang="bg-BG" sz="2000" dirty="0">
                <a:solidFill>
                  <a:schemeClr val="bg1"/>
                </a:solidFill>
                <a:ea typeface="Arial Unicode MS" pitchFamily="34" charset="-128"/>
              </a:rPr>
              <a:t>железопътни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164000" y="1300457"/>
            <a:ext cx="1980000" cy="4000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bg-BG" altLang="bg-BG" sz="2000" dirty="0">
                <a:solidFill>
                  <a:schemeClr val="bg1"/>
                </a:solidFill>
                <a:ea typeface="Arial Unicode MS" pitchFamily="34" charset="-128"/>
              </a:rPr>
              <a:t>летище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7164000" y="1516480"/>
            <a:ext cx="1980000" cy="4000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bg-BG" altLang="bg-BG" sz="2000" dirty="0">
                <a:solidFill>
                  <a:schemeClr val="bg1"/>
                </a:solidFill>
                <a:ea typeface="Arial Unicode MS" pitchFamily="34" charset="-128"/>
              </a:rPr>
              <a:t>ландшафтни</a:t>
            </a:r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456480" y="0"/>
            <a:ext cx="8231040" cy="714315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</a:pPr>
            <a:r>
              <a:rPr lang="bg-BG" altLang="bg-BG" sz="3600" dirty="0" smtClean="0">
                <a:ea typeface="ＭＳ Ｐゴシック" pitchFamily="34" charset="-128"/>
              </a:rPr>
              <a:t>Социални граници</a:t>
            </a:r>
          </a:p>
        </p:txBody>
      </p:sp>
      <p:pic>
        <p:nvPicPr>
          <p:cNvPr id="20483" name="Picture 2" descr="D:\arhitekti\Presentation\Sofia-1.jpg"/>
          <p:cNvPicPr>
            <a:picLocks noChangeAspect="1" noChangeArrowheads="1"/>
          </p:cNvPicPr>
          <p:nvPr/>
        </p:nvPicPr>
        <p:blipFill>
          <a:blip r:embed="rId3" cstate="print"/>
          <a:srcRect t="2240" b="1469"/>
          <a:stretch>
            <a:fillRect/>
          </a:stretch>
        </p:blipFill>
        <p:spPr bwMode="auto">
          <a:xfrm>
            <a:off x="0" y="714315"/>
            <a:ext cx="9144000" cy="614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500641" y="3714150"/>
            <a:ext cx="1857600" cy="8309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bg-BG" altLang="bg-BG" sz="2400" dirty="0">
                <a:solidFill>
                  <a:srgbClr val="FFFF00"/>
                </a:solidFill>
                <a:ea typeface="Arial Unicode MS" pitchFamily="34" charset="-128"/>
              </a:rPr>
              <a:t>Богатият юг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143521" y="2429536"/>
            <a:ext cx="2357280" cy="4616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bg-BG" altLang="bg-BG" sz="2400" dirty="0">
                <a:solidFill>
                  <a:srgbClr val="FFFF00"/>
                </a:solidFill>
                <a:ea typeface="Arial Unicode MS" pitchFamily="34" charset="-128"/>
              </a:rPr>
              <a:t>Бедният север</a:t>
            </a:r>
          </a:p>
        </p:txBody>
      </p:sp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 flipV="1">
            <a:off x="1928160" y="3143851"/>
            <a:ext cx="1929600" cy="1428630"/>
          </a:xfrm>
          <a:prstGeom prst="line">
            <a:avLst/>
          </a:prstGeom>
          <a:noFill/>
          <a:ln w="101600">
            <a:solidFill>
              <a:srgbClr val="FFFF00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</p:cxn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3785761" y="3143851"/>
            <a:ext cx="1500480" cy="70567"/>
          </a:xfrm>
          <a:prstGeom prst="line">
            <a:avLst/>
          </a:prstGeom>
          <a:noFill/>
          <a:ln w="101600">
            <a:solidFill>
              <a:srgbClr val="FFFF00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</p:cxnSp>
      <p:cxnSp>
        <p:nvCxnSpPr>
          <p:cNvPr id="24" name="Straight Connector 23"/>
          <p:cNvCxnSpPr>
            <a:cxnSpLocks noChangeShapeType="1"/>
          </p:cNvCxnSpPr>
          <p:nvPr/>
        </p:nvCxnSpPr>
        <p:spPr bwMode="auto">
          <a:xfrm rot="16200000" flipH="1">
            <a:off x="4857766" y="3570892"/>
            <a:ext cx="1428630" cy="715680"/>
          </a:xfrm>
          <a:prstGeom prst="line">
            <a:avLst/>
          </a:prstGeom>
          <a:noFill/>
          <a:ln w="101600">
            <a:solidFill>
              <a:srgbClr val="FFFF00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</p:cxn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456480" y="0"/>
            <a:ext cx="8231040" cy="714315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</a:pPr>
            <a:r>
              <a:rPr lang="bg-BG" altLang="bg-BG" sz="3600" dirty="0" smtClean="0">
                <a:ea typeface="ＭＳ Ｐゴシック" pitchFamily="34" charset="-128"/>
              </a:rPr>
              <a:t>Етнически и религиозни граници</a:t>
            </a:r>
          </a:p>
        </p:txBody>
      </p:sp>
      <p:pic>
        <p:nvPicPr>
          <p:cNvPr id="21507" name="Picture 2" descr="D:\arhitekti\Presentation\Sofia-1.jpg"/>
          <p:cNvPicPr>
            <a:picLocks noChangeAspect="1" noChangeArrowheads="1"/>
          </p:cNvPicPr>
          <p:nvPr/>
        </p:nvPicPr>
        <p:blipFill>
          <a:blip r:embed="rId3" cstate="print"/>
          <a:srcRect t="2240" b="1469"/>
          <a:stretch>
            <a:fillRect/>
          </a:stretch>
        </p:blipFill>
        <p:spPr bwMode="auto">
          <a:xfrm>
            <a:off x="0" y="714315"/>
            <a:ext cx="9144000" cy="614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357921" y="1857795"/>
            <a:ext cx="2928960" cy="8309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bg-BG" altLang="bg-BG" sz="2400" dirty="0">
                <a:solidFill>
                  <a:srgbClr val="FFFF00"/>
                </a:solidFill>
                <a:ea typeface="Arial Unicode MS" pitchFamily="34" charset="-128"/>
              </a:rPr>
              <a:t>мулти-етнически  и мулти-религиозен 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786400" y="3571575"/>
            <a:ext cx="2786400" cy="8309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bg-BG" altLang="bg-BG" sz="2400" dirty="0">
                <a:solidFill>
                  <a:srgbClr val="FFFF00"/>
                </a:solidFill>
                <a:ea typeface="Arial Unicode MS" pitchFamily="34" charset="-128"/>
              </a:rPr>
              <a:t>моно-етнически и моно-религиозен</a:t>
            </a:r>
          </a:p>
        </p:txBody>
      </p:sp>
      <p:cxnSp>
        <p:nvCxnSpPr>
          <p:cNvPr id="24" name="Straight Connector 23"/>
          <p:cNvCxnSpPr>
            <a:cxnSpLocks noChangeShapeType="1"/>
          </p:cNvCxnSpPr>
          <p:nvPr/>
        </p:nvCxnSpPr>
        <p:spPr bwMode="auto">
          <a:xfrm rot="5400000">
            <a:off x="3643871" y="2500842"/>
            <a:ext cx="928898" cy="357120"/>
          </a:xfrm>
          <a:prstGeom prst="line">
            <a:avLst/>
          </a:prstGeom>
          <a:noFill/>
          <a:ln w="101600">
            <a:solidFill>
              <a:srgbClr val="FFFF00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</p:cxn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2714401" y="3143851"/>
            <a:ext cx="1285920" cy="1440"/>
          </a:xfrm>
          <a:prstGeom prst="line">
            <a:avLst/>
          </a:prstGeom>
          <a:noFill/>
          <a:ln w="101600">
            <a:solidFill>
              <a:srgbClr val="FFFF00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</p:cxnSp>
      <p:sp>
        <p:nvSpPr>
          <p:cNvPr id="28" name="Freeform 27"/>
          <p:cNvSpPr>
            <a:spLocks/>
          </p:cNvSpPr>
          <p:nvPr/>
        </p:nvSpPr>
        <p:spPr bwMode="auto">
          <a:xfrm rot="-623748">
            <a:off x="1478881" y="2946550"/>
            <a:ext cx="970560" cy="648068"/>
          </a:xfrm>
          <a:custGeom>
            <a:avLst/>
            <a:gdLst>
              <a:gd name="T0" fmla="*/ 1169647 w 978195"/>
              <a:gd name="T1" fmla="*/ 0 h 574158"/>
              <a:gd name="T2" fmla="*/ 0 w 978195"/>
              <a:gd name="T3" fmla="*/ 49352 h 574158"/>
              <a:gd name="T4" fmla="*/ 114422 w 978195"/>
              <a:gd name="T5" fmla="*/ 674473 h 574158"/>
              <a:gd name="T6" fmla="*/ 1156934 w 978195"/>
              <a:gd name="T7" fmla="*/ 888330 h 574158"/>
              <a:gd name="T8" fmla="*/ 1169647 w 978195"/>
              <a:gd name="T9" fmla="*/ 0 h 5741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78195" h="574158">
                <a:moveTo>
                  <a:pt x="978195" y="0"/>
                </a:moveTo>
                <a:lnTo>
                  <a:pt x="0" y="31898"/>
                </a:lnTo>
                <a:lnTo>
                  <a:pt x="95693" y="435935"/>
                </a:lnTo>
                <a:lnTo>
                  <a:pt x="967563" y="574158"/>
                </a:lnTo>
                <a:lnTo>
                  <a:pt x="978195" y="0"/>
                </a:lnTo>
                <a:close/>
              </a:path>
            </a:pathLst>
          </a:custGeom>
          <a:solidFill>
            <a:srgbClr val="FFFF11">
              <a:alpha val="59999"/>
            </a:srgbClr>
          </a:solidFill>
          <a:ln>
            <a:noFill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  <a:extLst/>
        </p:spPr>
        <p:txBody>
          <a:bodyPr lIns="91430" tIns="45715" rIns="91430" bIns="45715" anchor="ctr"/>
          <a:lstStyle/>
          <a:p>
            <a:pPr>
              <a:defRPr/>
            </a:pPr>
            <a:endParaRPr lang="bg-BG">
              <a:ea typeface="ＭＳ Ｐゴシック" charset="-128"/>
            </a:endParaRPr>
          </a:p>
        </p:txBody>
      </p:sp>
      <p:sp>
        <p:nvSpPr>
          <p:cNvPr id="29" name="Freeform 28"/>
          <p:cNvSpPr>
            <a:spLocks/>
          </p:cNvSpPr>
          <p:nvPr/>
        </p:nvSpPr>
        <p:spPr bwMode="auto">
          <a:xfrm rot="7420509">
            <a:off x="466524" y="1798777"/>
            <a:ext cx="682632" cy="527040"/>
          </a:xfrm>
          <a:custGeom>
            <a:avLst/>
            <a:gdLst>
              <a:gd name="T0" fmla="*/ 578835 w 978195"/>
              <a:gd name="T1" fmla="*/ 0 h 574158"/>
              <a:gd name="T2" fmla="*/ 0 w 978195"/>
              <a:gd name="T3" fmla="*/ 32666 h 574158"/>
              <a:gd name="T4" fmla="*/ 56625 w 978195"/>
              <a:gd name="T5" fmla="*/ 446433 h 574158"/>
              <a:gd name="T6" fmla="*/ 572543 w 978195"/>
              <a:gd name="T7" fmla="*/ 587985 h 574158"/>
              <a:gd name="T8" fmla="*/ 578835 w 978195"/>
              <a:gd name="T9" fmla="*/ 0 h 5741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78195" h="574158">
                <a:moveTo>
                  <a:pt x="978195" y="0"/>
                </a:moveTo>
                <a:lnTo>
                  <a:pt x="0" y="31898"/>
                </a:lnTo>
                <a:lnTo>
                  <a:pt x="95693" y="435935"/>
                </a:lnTo>
                <a:lnTo>
                  <a:pt x="967563" y="574158"/>
                </a:lnTo>
                <a:lnTo>
                  <a:pt x="978195" y="0"/>
                </a:lnTo>
                <a:close/>
              </a:path>
            </a:pathLst>
          </a:custGeom>
          <a:solidFill>
            <a:srgbClr val="FFFF11">
              <a:alpha val="59999"/>
            </a:srgbClr>
          </a:solidFill>
          <a:ln>
            <a:noFill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  <a:extLst/>
        </p:spPr>
        <p:txBody>
          <a:bodyPr lIns="91430" tIns="45715" rIns="91430" bIns="45715" anchor="ctr"/>
          <a:lstStyle/>
          <a:p>
            <a:pPr>
              <a:defRPr/>
            </a:pPr>
            <a:endParaRPr lang="bg-BG">
              <a:ea typeface="ＭＳ Ｐゴシック" charset="-128"/>
            </a:endParaRPr>
          </a:p>
        </p:txBody>
      </p:sp>
      <p:sp>
        <p:nvSpPr>
          <p:cNvPr id="30" name="Freeform 29"/>
          <p:cNvSpPr>
            <a:spLocks/>
          </p:cNvSpPr>
          <p:nvPr/>
        </p:nvSpPr>
        <p:spPr bwMode="auto">
          <a:xfrm rot="-8762245">
            <a:off x="5670325" y="3219968"/>
            <a:ext cx="681620" cy="492714"/>
          </a:xfrm>
          <a:custGeom>
            <a:avLst/>
            <a:gdLst>
              <a:gd name="T0" fmla="*/ 578896 w 978195"/>
              <a:gd name="T1" fmla="*/ 0 h 574158"/>
              <a:gd name="T2" fmla="*/ 0 w 978195"/>
              <a:gd name="T3" fmla="*/ 32663 h 574158"/>
              <a:gd name="T4" fmla="*/ 56631 w 978195"/>
              <a:gd name="T5" fmla="*/ 446387 h 574158"/>
              <a:gd name="T6" fmla="*/ 572604 w 978195"/>
              <a:gd name="T7" fmla="*/ 587924 h 574158"/>
              <a:gd name="T8" fmla="*/ 578896 w 978195"/>
              <a:gd name="T9" fmla="*/ 0 h 5741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78195" h="574158">
                <a:moveTo>
                  <a:pt x="978195" y="0"/>
                </a:moveTo>
                <a:lnTo>
                  <a:pt x="0" y="31898"/>
                </a:lnTo>
                <a:lnTo>
                  <a:pt x="95693" y="435935"/>
                </a:lnTo>
                <a:lnTo>
                  <a:pt x="967563" y="574158"/>
                </a:lnTo>
                <a:lnTo>
                  <a:pt x="978195" y="0"/>
                </a:lnTo>
                <a:close/>
              </a:path>
            </a:pathLst>
          </a:custGeom>
          <a:solidFill>
            <a:srgbClr val="FFFF11">
              <a:alpha val="59999"/>
            </a:srgbClr>
          </a:solidFill>
          <a:ln>
            <a:noFill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  <a:extLst/>
        </p:spPr>
        <p:txBody>
          <a:bodyPr lIns="91430" tIns="45715" rIns="91430" bIns="45715" anchor="ctr"/>
          <a:lstStyle/>
          <a:p>
            <a:pPr>
              <a:defRPr/>
            </a:pPr>
            <a:endParaRPr lang="bg-BG">
              <a:ea typeface="ＭＳ Ｐゴシック" charset="-128"/>
            </a:endParaRPr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 rot="-7075017">
            <a:off x="5333022" y="2075993"/>
            <a:ext cx="358597" cy="276480"/>
          </a:xfrm>
          <a:custGeom>
            <a:avLst/>
            <a:gdLst>
              <a:gd name="T0" fmla="*/ 159814 w 978195"/>
              <a:gd name="T1" fmla="*/ 0 h 574158"/>
              <a:gd name="T2" fmla="*/ 0 w 978195"/>
              <a:gd name="T3" fmla="*/ 8981 h 574158"/>
              <a:gd name="T4" fmla="*/ 15634 w 978195"/>
              <a:gd name="T5" fmla="*/ 122741 h 574158"/>
              <a:gd name="T6" fmla="*/ 158077 w 978195"/>
              <a:gd name="T7" fmla="*/ 161658 h 574158"/>
              <a:gd name="T8" fmla="*/ 159814 w 978195"/>
              <a:gd name="T9" fmla="*/ 0 h 5741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78195" h="574158">
                <a:moveTo>
                  <a:pt x="978195" y="0"/>
                </a:moveTo>
                <a:lnTo>
                  <a:pt x="0" y="31898"/>
                </a:lnTo>
                <a:lnTo>
                  <a:pt x="95693" y="435935"/>
                </a:lnTo>
                <a:lnTo>
                  <a:pt x="967563" y="574158"/>
                </a:lnTo>
                <a:lnTo>
                  <a:pt x="978195" y="0"/>
                </a:lnTo>
                <a:close/>
              </a:path>
            </a:pathLst>
          </a:custGeom>
          <a:solidFill>
            <a:srgbClr val="FFFF11">
              <a:alpha val="59999"/>
            </a:srgbClr>
          </a:solidFill>
          <a:ln>
            <a:noFill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  <a:extLst/>
        </p:spPr>
        <p:txBody>
          <a:bodyPr lIns="91430" tIns="45715" rIns="91430" bIns="45715" anchor="ctr"/>
          <a:lstStyle/>
          <a:p>
            <a:pPr>
              <a:defRPr/>
            </a:pPr>
            <a:endParaRPr lang="bg-BG">
              <a:ea typeface="ＭＳ Ｐゴシック" charset="-128"/>
            </a:endParaRPr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 rot="-8762245">
            <a:off x="7269120" y="4723696"/>
            <a:ext cx="273600" cy="260668"/>
          </a:xfrm>
          <a:custGeom>
            <a:avLst/>
            <a:gdLst>
              <a:gd name="T0" fmla="*/ 92819 w 978195"/>
              <a:gd name="T1" fmla="*/ 0 h 574158"/>
              <a:gd name="T2" fmla="*/ 0 w 978195"/>
              <a:gd name="T3" fmla="*/ 7979 h 574158"/>
              <a:gd name="T4" fmla="*/ 9080 w 978195"/>
              <a:gd name="T5" fmla="*/ 109047 h 574158"/>
              <a:gd name="T6" fmla="*/ 91810 w 978195"/>
              <a:gd name="T7" fmla="*/ 143623 h 574158"/>
              <a:gd name="T8" fmla="*/ 92819 w 978195"/>
              <a:gd name="T9" fmla="*/ 0 h 5741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78195" h="574158">
                <a:moveTo>
                  <a:pt x="978195" y="0"/>
                </a:moveTo>
                <a:lnTo>
                  <a:pt x="0" y="31898"/>
                </a:lnTo>
                <a:lnTo>
                  <a:pt x="95693" y="435935"/>
                </a:lnTo>
                <a:lnTo>
                  <a:pt x="967563" y="574158"/>
                </a:lnTo>
                <a:lnTo>
                  <a:pt x="978195" y="0"/>
                </a:lnTo>
                <a:close/>
              </a:path>
            </a:pathLst>
          </a:custGeom>
          <a:solidFill>
            <a:srgbClr val="FFFF11">
              <a:alpha val="59999"/>
            </a:srgbClr>
          </a:solidFill>
          <a:ln>
            <a:noFill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  <a:extLst/>
        </p:spPr>
        <p:txBody>
          <a:bodyPr lIns="91430" tIns="45715" rIns="91430" bIns="45715" anchor="ctr"/>
          <a:lstStyle/>
          <a:p>
            <a:pPr>
              <a:defRPr/>
            </a:pPr>
            <a:endParaRPr lang="bg-BG">
              <a:ea typeface="ＭＳ Ｐゴシック" charset="-128"/>
            </a:endParaRPr>
          </a:p>
        </p:txBody>
      </p:sp>
      <p:sp>
        <p:nvSpPr>
          <p:cNvPr id="33" name="Freeform 32"/>
          <p:cNvSpPr>
            <a:spLocks/>
          </p:cNvSpPr>
          <p:nvPr/>
        </p:nvSpPr>
        <p:spPr bwMode="auto">
          <a:xfrm rot="-9601018">
            <a:off x="6037920" y="2196231"/>
            <a:ext cx="357120" cy="275068"/>
          </a:xfrm>
          <a:custGeom>
            <a:avLst/>
            <a:gdLst>
              <a:gd name="T0" fmla="*/ 158485 w 978195"/>
              <a:gd name="T1" fmla="*/ 0 h 574158"/>
              <a:gd name="T2" fmla="*/ 0 w 978195"/>
              <a:gd name="T3" fmla="*/ 8933 h 574158"/>
              <a:gd name="T4" fmla="*/ 15504 w 978195"/>
              <a:gd name="T5" fmla="*/ 122088 h 574158"/>
              <a:gd name="T6" fmla="*/ 156762 w 978195"/>
              <a:gd name="T7" fmla="*/ 160799 h 574158"/>
              <a:gd name="T8" fmla="*/ 158485 w 978195"/>
              <a:gd name="T9" fmla="*/ 0 h 5741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78195" h="574158">
                <a:moveTo>
                  <a:pt x="978195" y="0"/>
                </a:moveTo>
                <a:lnTo>
                  <a:pt x="0" y="31898"/>
                </a:lnTo>
                <a:lnTo>
                  <a:pt x="95693" y="435935"/>
                </a:lnTo>
                <a:lnTo>
                  <a:pt x="967563" y="574158"/>
                </a:lnTo>
                <a:lnTo>
                  <a:pt x="978195" y="0"/>
                </a:lnTo>
                <a:close/>
              </a:path>
            </a:pathLst>
          </a:custGeom>
          <a:solidFill>
            <a:srgbClr val="FFFF11">
              <a:alpha val="59999"/>
            </a:srgbClr>
          </a:solidFill>
          <a:ln>
            <a:noFill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  <a:extLst/>
        </p:spPr>
        <p:txBody>
          <a:bodyPr lIns="91430" tIns="45715" rIns="91430" bIns="45715" anchor="ctr"/>
          <a:lstStyle/>
          <a:p>
            <a:pPr>
              <a:defRPr/>
            </a:pPr>
            <a:endParaRPr lang="bg-BG">
              <a:ea typeface="ＭＳ Ｐゴシック" charset="-128"/>
            </a:endParaRPr>
          </a:p>
        </p:txBody>
      </p:sp>
      <p:sp>
        <p:nvSpPr>
          <p:cNvPr id="34" name="Freeform 33"/>
          <p:cNvSpPr>
            <a:spLocks/>
          </p:cNvSpPr>
          <p:nvPr/>
        </p:nvSpPr>
        <p:spPr bwMode="auto">
          <a:xfrm rot="-7075017">
            <a:off x="2241342" y="942593"/>
            <a:ext cx="357157" cy="275040"/>
          </a:xfrm>
          <a:custGeom>
            <a:avLst/>
            <a:gdLst>
              <a:gd name="T0" fmla="*/ 158468 w 978195"/>
              <a:gd name="T1" fmla="*/ 0 h 574158"/>
              <a:gd name="T2" fmla="*/ 0 w 978195"/>
              <a:gd name="T3" fmla="*/ 8883 h 574158"/>
              <a:gd name="T4" fmla="*/ 15502 w 978195"/>
              <a:gd name="T5" fmla="*/ 121399 h 574158"/>
              <a:gd name="T6" fmla="*/ 156746 w 978195"/>
              <a:gd name="T7" fmla="*/ 159892 h 574158"/>
              <a:gd name="T8" fmla="*/ 158468 w 978195"/>
              <a:gd name="T9" fmla="*/ 0 h 5741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78195" h="574158">
                <a:moveTo>
                  <a:pt x="978195" y="0"/>
                </a:moveTo>
                <a:lnTo>
                  <a:pt x="0" y="31898"/>
                </a:lnTo>
                <a:lnTo>
                  <a:pt x="95693" y="435935"/>
                </a:lnTo>
                <a:lnTo>
                  <a:pt x="967563" y="574158"/>
                </a:lnTo>
                <a:lnTo>
                  <a:pt x="978195" y="0"/>
                </a:lnTo>
                <a:close/>
              </a:path>
            </a:pathLst>
          </a:custGeom>
          <a:solidFill>
            <a:srgbClr val="FFFF11">
              <a:alpha val="59999"/>
            </a:srgbClr>
          </a:solidFill>
          <a:ln>
            <a:noFill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  <a:extLst/>
        </p:spPr>
        <p:txBody>
          <a:bodyPr lIns="91430" tIns="45715" rIns="91430" bIns="45715" anchor="ctr"/>
          <a:lstStyle/>
          <a:p>
            <a:pPr>
              <a:defRPr/>
            </a:pPr>
            <a:endParaRPr lang="bg-BG">
              <a:ea typeface="ＭＳ Ｐゴシック" charset="-128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 rot="-623748">
            <a:off x="2858135" y="2972831"/>
            <a:ext cx="250826" cy="181615"/>
          </a:xfrm>
          <a:custGeom>
            <a:avLst/>
            <a:gdLst>
              <a:gd name="T0" fmla="*/ 1169647 w 978195"/>
              <a:gd name="T1" fmla="*/ 0 h 574158"/>
              <a:gd name="T2" fmla="*/ 0 w 978195"/>
              <a:gd name="T3" fmla="*/ 49352 h 574158"/>
              <a:gd name="T4" fmla="*/ 114422 w 978195"/>
              <a:gd name="T5" fmla="*/ 674473 h 574158"/>
              <a:gd name="T6" fmla="*/ 1156934 w 978195"/>
              <a:gd name="T7" fmla="*/ 888330 h 574158"/>
              <a:gd name="T8" fmla="*/ 1169647 w 978195"/>
              <a:gd name="T9" fmla="*/ 0 h 5741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78195" h="574158">
                <a:moveTo>
                  <a:pt x="978195" y="0"/>
                </a:moveTo>
                <a:lnTo>
                  <a:pt x="0" y="31898"/>
                </a:lnTo>
                <a:lnTo>
                  <a:pt x="95693" y="435935"/>
                </a:lnTo>
                <a:lnTo>
                  <a:pt x="967563" y="574158"/>
                </a:lnTo>
                <a:lnTo>
                  <a:pt x="978195" y="0"/>
                </a:lnTo>
                <a:close/>
              </a:path>
            </a:pathLst>
          </a:custGeom>
          <a:solidFill>
            <a:srgbClr val="FFFF11">
              <a:alpha val="59999"/>
            </a:srgbClr>
          </a:solidFill>
          <a:ln>
            <a:noFill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  <a:extLst/>
        </p:spPr>
        <p:txBody>
          <a:bodyPr lIns="91430" tIns="45715" rIns="91430" bIns="45715" anchor="ctr"/>
          <a:lstStyle/>
          <a:p>
            <a:pPr>
              <a:defRPr/>
            </a:pPr>
            <a:endParaRPr lang="bg-BG">
              <a:ea typeface="ＭＳ Ｐゴシック" charset="-128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 rot="156529">
            <a:off x="3714392" y="2784023"/>
            <a:ext cx="260269" cy="291011"/>
          </a:xfrm>
          <a:custGeom>
            <a:avLst/>
            <a:gdLst>
              <a:gd name="T0" fmla="*/ 1169647 w 978195"/>
              <a:gd name="T1" fmla="*/ 0 h 574158"/>
              <a:gd name="T2" fmla="*/ 0 w 978195"/>
              <a:gd name="T3" fmla="*/ 49352 h 574158"/>
              <a:gd name="T4" fmla="*/ 114422 w 978195"/>
              <a:gd name="T5" fmla="*/ 674473 h 574158"/>
              <a:gd name="T6" fmla="*/ 1156934 w 978195"/>
              <a:gd name="T7" fmla="*/ 888330 h 574158"/>
              <a:gd name="T8" fmla="*/ 1169647 w 978195"/>
              <a:gd name="T9" fmla="*/ 0 h 5741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78195" h="574158">
                <a:moveTo>
                  <a:pt x="978195" y="0"/>
                </a:moveTo>
                <a:lnTo>
                  <a:pt x="0" y="31898"/>
                </a:lnTo>
                <a:lnTo>
                  <a:pt x="95693" y="435935"/>
                </a:lnTo>
                <a:lnTo>
                  <a:pt x="967563" y="574158"/>
                </a:lnTo>
                <a:lnTo>
                  <a:pt x="978195" y="0"/>
                </a:lnTo>
                <a:close/>
              </a:path>
            </a:pathLst>
          </a:custGeom>
          <a:solidFill>
            <a:srgbClr val="FFFF11">
              <a:alpha val="59999"/>
            </a:srgbClr>
          </a:solidFill>
          <a:ln>
            <a:noFill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  <a:extLst/>
        </p:spPr>
        <p:txBody>
          <a:bodyPr lIns="91430" tIns="45715" rIns="91430" bIns="45715" anchor="ctr"/>
          <a:lstStyle/>
          <a:p>
            <a:pPr>
              <a:defRPr/>
            </a:pPr>
            <a:endParaRPr lang="bg-BG">
              <a:ea typeface="ＭＳ Ｐゴシック" charset="-128"/>
            </a:endParaRPr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arhitekti\Presentation\Sofia-1.jpg"/>
          <p:cNvPicPr>
            <a:picLocks noChangeAspect="1" noChangeArrowheads="1"/>
          </p:cNvPicPr>
          <p:nvPr/>
        </p:nvPicPr>
        <p:blipFill>
          <a:blip r:embed="rId3" cstate="print"/>
          <a:srcRect t="2240" b="1469"/>
          <a:stretch>
            <a:fillRect/>
          </a:stretch>
        </p:blipFill>
        <p:spPr bwMode="auto">
          <a:xfrm>
            <a:off x="0" y="714315"/>
            <a:ext cx="9144000" cy="614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Freeform 54"/>
          <p:cNvSpPr/>
          <p:nvPr/>
        </p:nvSpPr>
        <p:spPr>
          <a:xfrm>
            <a:off x="882720" y="-243386"/>
            <a:ext cx="6559200" cy="4294532"/>
          </a:xfrm>
          <a:custGeom>
            <a:avLst/>
            <a:gdLst>
              <a:gd name="connsiteX0" fmla="*/ 0 w 6560289"/>
              <a:gd name="connsiteY0" fmla="*/ 3963968 h 4293578"/>
              <a:gd name="connsiteX1" fmla="*/ 393405 w 6560289"/>
              <a:gd name="connsiteY1" fmla="*/ 997485 h 4293578"/>
              <a:gd name="connsiteX2" fmla="*/ 6560289 w 6560289"/>
              <a:gd name="connsiteY2" fmla="*/ 2783754 h 4293578"/>
              <a:gd name="connsiteX3" fmla="*/ 4827182 w 6560289"/>
              <a:gd name="connsiteY3" fmla="*/ 4006499 h 4293578"/>
              <a:gd name="connsiteX4" fmla="*/ 3189768 w 6560289"/>
              <a:gd name="connsiteY4" fmla="*/ 2751857 h 4293578"/>
              <a:gd name="connsiteX5" fmla="*/ 914400 w 6560289"/>
              <a:gd name="connsiteY5" fmla="*/ 4293578 h 4293578"/>
              <a:gd name="connsiteX6" fmla="*/ 0 w 6560289"/>
              <a:gd name="connsiteY6" fmla="*/ 3963968 h 429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60289" h="4293578">
                <a:moveTo>
                  <a:pt x="0" y="3963968"/>
                </a:moveTo>
                <a:cubicBezTo>
                  <a:pt x="130675" y="2975079"/>
                  <a:pt x="393405" y="0"/>
                  <a:pt x="393405" y="997485"/>
                </a:cubicBezTo>
                <a:lnTo>
                  <a:pt x="6560289" y="2783754"/>
                </a:lnTo>
                <a:lnTo>
                  <a:pt x="4827182" y="4006499"/>
                </a:lnTo>
                <a:lnTo>
                  <a:pt x="3189768" y="2751857"/>
                </a:lnTo>
                <a:lnTo>
                  <a:pt x="914400" y="4293578"/>
                </a:lnTo>
                <a:lnTo>
                  <a:pt x="0" y="3963968"/>
                </a:lnTo>
                <a:close/>
              </a:path>
            </a:pathLst>
          </a:custGeom>
          <a:solidFill>
            <a:srgbClr val="FCD5B5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buFont typeface="Times New Roman" pitchFamily="16" charset="0"/>
              <a:buNone/>
              <a:defRPr/>
            </a:pPr>
            <a:endParaRPr lang="bg-BG"/>
          </a:p>
        </p:txBody>
      </p:sp>
      <p:sp>
        <p:nvSpPr>
          <p:cNvPr id="22532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786323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</a:pPr>
            <a:r>
              <a:rPr lang="bg-BG" altLang="bg-BG" sz="3600" dirty="0" smtClean="0">
                <a:ea typeface="ＭＳ Ｐゴシック" pitchFamily="34" charset="-128"/>
              </a:rPr>
              <a:t>Инвестиционната активност</a:t>
            </a:r>
          </a:p>
        </p:txBody>
      </p:sp>
      <p:cxnSp>
        <p:nvCxnSpPr>
          <p:cNvPr id="6" name="Straight Connector 5"/>
          <p:cNvCxnSpPr>
            <a:cxnSpLocks noChangeShapeType="1"/>
            <a:stCxn id="39" idx="0"/>
          </p:cNvCxnSpPr>
          <p:nvPr/>
        </p:nvCxnSpPr>
        <p:spPr bwMode="auto">
          <a:xfrm rot="5400000" flipH="1" flipV="1">
            <a:off x="2125353" y="2511741"/>
            <a:ext cx="1672015" cy="2221920"/>
          </a:xfrm>
          <a:prstGeom prst="line">
            <a:avLst/>
          </a:prstGeom>
          <a:noFill/>
          <a:ln w="101600">
            <a:solidFill>
              <a:srgbClr val="FFFF00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4000320" y="2786693"/>
            <a:ext cx="2928960" cy="2642677"/>
          </a:xfrm>
          <a:prstGeom prst="line">
            <a:avLst/>
          </a:prstGeom>
          <a:noFill/>
          <a:ln w="101600">
            <a:solidFill>
              <a:srgbClr val="FFFF00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</p:cxnSp>
      <p:sp>
        <p:nvSpPr>
          <p:cNvPr id="39" name="Arc 38"/>
          <p:cNvSpPr>
            <a:spLocks/>
          </p:cNvSpPr>
          <p:nvPr/>
        </p:nvSpPr>
        <p:spPr bwMode="auto">
          <a:xfrm rot="12006901" flipH="1">
            <a:off x="1693440" y="4113072"/>
            <a:ext cx="5613120" cy="2121343"/>
          </a:xfrm>
          <a:custGeom>
            <a:avLst/>
            <a:gdLst>
              <a:gd name="T0" fmla="*/ 80312 w 6188384"/>
              <a:gd name="T1" fmla="*/ 904532 h 2337899"/>
              <a:gd name="T2" fmla="*/ 2645664 w 6188384"/>
              <a:gd name="T3" fmla="*/ 12342 h 2337899"/>
              <a:gd name="T4" fmla="*/ 4109423 w 6188384"/>
              <a:gd name="T5" fmla="*/ 64754 h 2337899"/>
              <a:gd name="T6" fmla="*/ 5535180 w 6188384"/>
              <a:gd name="T7" fmla="*/ 1887566 h 233789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188384" h="2337899" stroke="0">
                <a:moveTo>
                  <a:pt x="80316" y="904343"/>
                </a:moveTo>
                <a:cubicBezTo>
                  <a:pt x="368438" y="435962"/>
                  <a:pt x="1386397" y="82024"/>
                  <a:pt x="2645796" y="12339"/>
                </a:cubicBezTo>
                <a:cubicBezTo>
                  <a:pt x="3137797" y="-14884"/>
                  <a:pt x="3639917" y="3090"/>
                  <a:pt x="4109628" y="64740"/>
                </a:cubicBezTo>
                <a:cubicBezTo>
                  <a:pt x="6111422" y="327475"/>
                  <a:pt x="6837500" y="1255516"/>
                  <a:pt x="5535456" y="1887171"/>
                </a:cubicBezTo>
                <a:lnTo>
                  <a:pt x="3094192" y="1168950"/>
                </a:lnTo>
                <a:lnTo>
                  <a:pt x="80316" y="904343"/>
                </a:lnTo>
                <a:close/>
              </a:path>
              <a:path w="6188384" h="2337899" fill="none">
                <a:moveTo>
                  <a:pt x="80316" y="904343"/>
                </a:moveTo>
                <a:cubicBezTo>
                  <a:pt x="368438" y="435962"/>
                  <a:pt x="1386397" y="82024"/>
                  <a:pt x="2645796" y="12339"/>
                </a:cubicBezTo>
                <a:cubicBezTo>
                  <a:pt x="3137797" y="-14884"/>
                  <a:pt x="3639917" y="3090"/>
                  <a:pt x="4109628" y="64740"/>
                </a:cubicBezTo>
                <a:cubicBezTo>
                  <a:pt x="6111422" y="327475"/>
                  <a:pt x="6837500" y="1255516"/>
                  <a:pt x="5535456" y="1887171"/>
                </a:cubicBezTo>
              </a:path>
            </a:pathLst>
          </a:custGeom>
          <a:noFill/>
          <a:ln w="101600" cap="flat" cmpd="sng">
            <a:solidFill>
              <a:srgbClr val="FFFF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  <a:extLst/>
        </p:spPr>
        <p:txBody>
          <a:bodyPr lIns="91430" tIns="45715" rIns="91430" bIns="45715" anchor="ctr"/>
          <a:lstStyle/>
          <a:p>
            <a:pPr>
              <a:defRPr/>
            </a:pPr>
            <a:endParaRPr lang="bg-BG">
              <a:ea typeface="ＭＳ Ｐゴシック" charset="-128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2429280" y="4000740"/>
            <a:ext cx="4070880" cy="19697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bg-BG" altLang="bg-BG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</a:rPr>
              <a:t>30% от територията</a:t>
            </a:r>
          </a:p>
          <a:p>
            <a:pPr>
              <a:defRPr/>
            </a:pPr>
            <a:r>
              <a:rPr lang="bg-BG" altLang="bg-BG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</a:rPr>
              <a:t>35% от населението</a:t>
            </a:r>
          </a:p>
          <a:p>
            <a:pPr>
              <a:defRPr/>
            </a:pPr>
            <a:r>
              <a:rPr lang="bg-BG" altLang="bg-BG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</a:rPr>
              <a:t>70% от частните инвестиции</a:t>
            </a:r>
          </a:p>
          <a:p>
            <a:pPr>
              <a:defRPr/>
            </a:pPr>
            <a:endParaRPr lang="bg-BG" altLang="bg-BG" sz="24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Arial Unicode MS" pitchFamily="34" charset="-128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571680" y="1715221"/>
            <a:ext cx="4072320" cy="15696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  <p:txBody>
          <a:bodyPr lIns="91430" tIns="45715" rIns="91430" bIns="45715">
            <a:spAutoFit/>
          </a:bodyPr>
          <a:lstStyle/>
          <a:p>
            <a:pPr algn="ctr">
              <a:defRPr/>
            </a:pPr>
            <a:r>
              <a:rPr lang="bg-BG" altLang="bg-BG" sz="2400" b="1" dirty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</a:rPr>
              <a:t>Територии в </a:t>
            </a:r>
          </a:p>
          <a:p>
            <a:pPr algn="ctr">
              <a:defRPr/>
            </a:pPr>
            <a:r>
              <a:rPr lang="bg-BG" altLang="bg-BG" sz="2400" b="1" dirty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</a:rPr>
              <a:t>продължителен </a:t>
            </a:r>
          </a:p>
          <a:p>
            <a:pPr algn="ctr">
              <a:defRPr/>
            </a:pPr>
            <a:r>
              <a:rPr lang="bg-BG" altLang="bg-BG" sz="2400" b="1" dirty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</a:rPr>
              <a:t>упадък</a:t>
            </a:r>
          </a:p>
          <a:p>
            <a:pPr>
              <a:defRPr/>
            </a:pPr>
            <a:endParaRPr lang="bg-BG" altLang="bg-BG" sz="24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Arial Unicode MS" pitchFamily="34" charset="-128"/>
            </a:endParaRPr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urban\Gated_communities\suburban-neighborhood-5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25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.imgur.com/W0CHJmP.jpg"/>
          <p:cNvPicPr>
            <a:picLocks noChangeAspect="1" noChangeArrowheads="1"/>
          </p:cNvPicPr>
          <p:nvPr/>
        </p:nvPicPr>
        <p:blipFill>
          <a:blip r:embed="rId3" cstate="print"/>
          <a:srcRect r="284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smtClean="0"/>
          </a:p>
        </p:txBody>
      </p:sp>
      <p:pic>
        <p:nvPicPr>
          <p:cNvPr id="14340" name="Picture 2" descr="D:\urban\Gated_communities\Bronx Ghet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39411" y="0"/>
            <a:ext cx="9844018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arhitekti\creative mornings\Faculteto - street vi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2616" y="0"/>
            <a:ext cx="10116616" cy="68982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arhitekti\creative mornings\faculteto 2003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-540568" y="0"/>
            <a:ext cx="10160000" cy="692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arhitekti\creative mornings\faculteto 2015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-540568" y="-69850"/>
            <a:ext cx="10160000" cy="692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2015г.</a:t>
            </a:r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bg-BG" smtClean="0"/>
              <a:t>арх. Ангел Захариев</a:t>
            </a: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8A0C05-0DD2-4901-820F-29DD1A71AB00}" type="slidenum">
              <a:rPr lang="bg-BG" smtClean="0"/>
              <a:pPr>
                <a:defRPr/>
              </a:pPr>
              <a:t>55</a:t>
            </a:fld>
            <a:endParaRPr lang="bg-BG"/>
          </a:p>
        </p:txBody>
      </p:sp>
      <p:pic>
        <p:nvPicPr>
          <p:cNvPr id="295938" name="Picture 2" descr="http://www.bg.all.biz/img/bg/catalog/15627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70857"/>
            <a:ext cx="9144000" cy="77288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2015г.</a:t>
            </a:r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bg-BG" smtClean="0"/>
              <a:t>арх. Ангел Захариев</a:t>
            </a: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8A0C05-0DD2-4901-820F-29DD1A71AB00}" type="slidenum">
              <a:rPr lang="bg-BG" smtClean="0"/>
              <a:pPr>
                <a:defRPr/>
              </a:pPr>
              <a:t>56</a:t>
            </a:fld>
            <a:endParaRPr lang="bg-BG"/>
          </a:p>
        </p:txBody>
      </p:sp>
      <p:pic>
        <p:nvPicPr>
          <p:cNvPr id="391170" name="Picture 2" descr="http://profit.bg/uploads/userfiles/images/ap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9167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2015г.</a:t>
            </a:r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bg-BG" smtClean="0"/>
              <a:t>арх. Ангел Захариев</a:t>
            </a: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8A0C05-0DD2-4901-820F-29DD1A71AB00}" type="slidenum">
              <a:rPr lang="bg-BG" smtClean="0"/>
              <a:pPr>
                <a:defRPr/>
              </a:pPr>
              <a:t>57</a:t>
            </a:fld>
            <a:endParaRPr lang="bg-BG"/>
          </a:p>
        </p:txBody>
      </p:sp>
      <p:pic>
        <p:nvPicPr>
          <p:cNvPr id="390146" name="Picture 2" descr="http://www.smartbrokers.bg/web/files/estates/1687/gallery_image/thumb_823x537_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51049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smtClean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smtClean="0"/>
          </a:p>
        </p:txBody>
      </p:sp>
      <p:pic>
        <p:nvPicPr>
          <p:cNvPr id="24580" name="Picture 2" descr="D:\urban\Gated_communities\207413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0036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994" name="Picture 2" descr="http://i.imgur.com/cTV7lPt.jpg"/>
          <p:cNvPicPr>
            <a:picLocks noChangeAspect="1" noChangeArrowheads="1"/>
          </p:cNvPicPr>
          <p:nvPr/>
        </p:nvPicPr>
        <p:blipFill>
          <a:blip r:embed="rId3" cstate="print"/>
          <a:srcRect l="7948" r="434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043230" cy="90872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SLIM FIT Skyline</a:t>
            </a:r>
            <a:endParaRPr lang="bg-BG" sz="3200" dirty="0"/>
          </a:p>
        </p:txBody>
      </p:sp>
      <p:sp>
        <p:nvSpPr>
          <p:cNvPr id="79876" name="Content Placeholder 2"/>
          <p:cNvSpPr>
            <a:spLocks noGrp="1"/>
          </p:cNvSpPr>
          <p:nvPr>
            <p:ph idx="1"/>
          </p:nvPr>
        </p:nvSpPr>
        <p:spPr>
          <a:xfrm>
            <a:off x="0" y="836712"/>
            <a:ext cx="3257550" cy="4625975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en-US" sz="2000" dirty="0" smtClean="0"/>
              <a:t>NEW YORK 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en-US" sz="2000" dirty="0" smtClean="0"/>
              <a:t>	</a:t>
            </a:r>
            <a:endParaRPr lang="bg-BG" sz="2000" dirty="0" smtClean="0"/>
          </a:p>
          <a:p>
            <a:pPr algn="r" eaLnBrk="1" hangingPunct="1">
              <a:buFont typeface="Wingdings 2" pitchFamily="18" charset="2"/>
              <a:buNone/>
            </a:pPr>
            <a:endParaRPr lang="bg-BG" sz="2000" dirty="0" smtClean="0"/>
          </a:p>
          <a:p>
            <a:pPr algn="r" eaLnBrk="1" hangingPunct="1">
              <a:buFont typeface="Wingdings 2" pitchFamily="18" charset="2"/>
              <a:buNone/>
            </a:pPr>
            <a:endParaRPr lang="en-US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2015г.</a:t>
            </a:r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bg-BG" dirty="0"/>
              <a:t>арх. Ангел Захариев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89AE13-3BBF-411C-87F6-DEF99C666624}" type="slidenum">
              <a:rPr lang="bg-BG"/>
              <a:pPr>
                <a:defRPr/>
              </a:pPr>
              <a:t>59</a:t>
            </a:fld>
            <a:endParaRPr lang="bg-B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smtClean="0"/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smtClean="0"/>
          </a:p>
        </p:txBody>
      </p:sp>
      <p:pic>
        <p:nvPicPr>
          <p:cNvPr id="64516" name="Picture 2" descr="D:\urban\Gated_communities\s11_0000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3" y="214313"/>
            <a:ext cx="9043987" cy="592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386" name="Picture 2" descr="432 Park Avenue, Midtown, Manhattan, New Yo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63047" y="0"/>
            <a:ext cx="9607047" cy="6858000"/>
          </a:xfrm>
          <a:prstGeom prst="rect">
            <a:avLst/>
          </a:prstGeom>
          <a:noFill/>
        </p:spPr>
      </p:pic>
      <p:sp>
        <p:nvSpPr>
          <p:cNvPr id="79876" name="Content Placeholder 2"/>
          <p:cNvSpPr>
            <a:spLocks noGrp="1"/>
          </p:cNvSpPr>
          <p:nvPr>
            <p:ph idx="1"/>
          </p:nvPr>
        </p:nvSpPr>
        <p:spPr>
          <a:xfrm>
            <a:off x="-324544" y="404664"/>
            <a:ext cx="3257550" cy="4625975"/>
          </a:xfrm>
        </p:spPr>
        <p:txBody>
          <a:bodyPr/>
          <a:lstStyle/>
          <a:p>
            <a:pPr algn="ctr">
              <a:buNone/>
            </a:pPr>
            <a:r>
              <a:rPr lang="en-US" sz="2000" dirty="0" smtClean="0"/>
              <a:t>432 Avenue</a:t>
            </a:r>
          </a:p>
          <a:p>
            <a:pPr algn="ctr">
              <a:buNone/>
            </a:pPr>
            <a:r>
              <a:rPr lang="en-US" sz="2000" dirty="0" smtClean="0"/>
              <a:t>NEW YORK 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en-US" sz="2000" dirty="0" smtClean="0"/>
              <a:t>	</a:t>
            </a:r>
            <a:endParaRPr lang="bg-BG" sz="2000" dirty="0" smtClean="0"/>
          </a:p>
          <a:p>
            <a:pPr algn="r" eaLnBrk="1" hangingPunct="1">
              <a:buFont typeface="Wingdings 2" pitchFamily="18" charset="2"/>
              <a:buNone/>
            </a:pPr>
            <a:endParaRPr lang="bg-BG" sz="2000" dirty="0" smtClean="0"/>
          </a:p>
          <a:p>
            <a:pPr algn="r" eaLnBrk="1" hangingPunct="1">
              <a:buFont typeface="Wingdings 2" pitchFamily="18" charset="2"/>
              <a:buNone/>
            </a:pPr>
            <a:endParaRPr lang="en-US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2015г.</a:t>
            </a:r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bg-BG" dirty="0"/>
              <a:t>арх. Ангел Захариев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89AE13-3BBF-411C-87F6-DEF99C666624}" type="slidenum">
              <a:rPr lang="bg-BG"/>
              <a:pPr>
                <a:defRPr/>
              </a:pPr>
              <a:t>60</a:t>
            </a:fld>
            <a:endParaRPr lang="bg-B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2015г.</a:t>
            </a:r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bg-BG" dirty="0"/>
              <a:t>арх. Ангел Захариев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89AE13-3BBF-411C-87F6-DEF99C666624}" type="slidenum">
              <a:rPr lang="bg-BG"/>
              <a:pPr>
                <a:defRPr/>
              </a:pPr>
              <a:t>61</a:t>
            </a:fld>
            <a:endParaRPr lang="bg-BG"/>
          </a:p>
        </p:txBody>
      </p:sp>
      <p:pic>
        <p:nvPicPr>
          <p:cNvPr id="8" name="Picture 2" descr="D:\urban\Gated_communities\Gated_Community_Cartoon2_h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500063"/>
            <a:ext cx="48291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 idx="4294967295"/>
          </p:nvPr>
        </p:nvSpPr>
        <p:spPr>
          <a:xfrm>
            <a:off x="2024640" y="162738"/>
            <a:ext cx="5202720" cy="486771"/>
          </a:xfrm>
        </p:spPr>
        <p:txBody>
          <a:bodyPr/>
          <a:lstStyle/>
          <a:p>
            <a:pPr algn="l" eaLnBrk="1" hangingPunct="1"/>
            <a:r>
              <a:rPr lang="bg-BG" altLang="bg-BG" sz="2000" b="1" dirty="0" smtClean="0">
                <a:ea typeface="ＭＳ Ｐゴシック" pitchFamily="34" charset="-128"/>
              </a:rPr>
              <a:t>Съвременни градски пространства </a:t>
            </a:r>
          </a:p>
        </p:txBody>
      </p:sp>
      <p:sp>
        <p:nvSpPr>
          <p:cNvPr id="58371" name="Slide Number Placeholder 5"/>
          <p:cNvSpPr txBox="1">
            <a:spLocks noGrp="1"/>
          </p:cNvSpPr>
          <p:nvPr/>
        </p:nvSpPr>
        <p:spPr bwMode="auto">
          <a:xfrm>
            <a:off x="6553441" y="6356827"/>
            <a:ext cx="2134080" cy="364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 anchor="ctr"/>
          <a:lstStyle/>
          <a:p>
            <a:pPr algn="r" hangingPunct="1">
              <a:buFontTx/>
              <a:buNone/>
            </a:pPr>
            <a:fld id="{267C6D97-E7B9-4203-8539-82467CAE8FF8}" type="slidenum">
              <a:rPr lang="en-US" altLang="bg-BG" sz="1200">
                <a:solidFill>
                  <a:srgbClr val="898989"/>
                </a:solidFill>
                <a:latin typeface="Calibri" pitchFamily="34" charset="0"/>
              </a:rPr>
              <a:pPr algn="r" hangingPunct="1">
                <a:buFontTx/>
                <a:buNone/>
              </a:pPr>
              <a:t>62</a:t>
            </a:fld>
            <a:endParaRPr lang="en-US" altLang="bg-BG" sz="1200" dirty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58372" name="Picture 5" descr="Y:\_AEDES PROJECTS\_09konkursi\Sofia center\ppt_present\mies awards_plostadi\gotovi\2013_finalist_Superkilen Copenhagen 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8803"/>
            <a:ext cx="9144000" cy="7022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Rectangle 10"/>
          <p:cNvSpPr>
            <a:spLocks noChangeArrowheads="1"/>
          </p:cNvSpPr>
          <p:nvPr/>
        </p:nvSpPr>
        <p:spPr bwMode="auto">
          <a:xfrm>
            <a:off x="587520" y="227545"/>
            <a:ext cx="8100000" cy="4684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/>
            <a:r>
              <a:rPr lang="bg-BG" altLang="bg-BG" sz="2500" b="1" dirty="0">
                <a:solidFill>
                  <a:srgbClr val="000000"/>
                </a:solidFill>
              </a:rPr>
              <a:t>АТРАКТИВНИ ОБЩЕСТВЕНИ ПРОСТРАНСТВА</a:t>
            </a:r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6" descr="Y:\_AEDES PROJECTS\_09konkursi\Sofia center\ppt_present\mies awards_plostadi\gotovi\2013_finalist_Superkilen Copenhagen 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200" y="0"/>
            <a:ext cx="9151200" cy="69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Rectangle 10"/>
          <p:cNvSpPr>
            <a:spLocks noChangeArrowheads="1"/>
          </p:cNvSpPr>
          <p:nvPr/>
        </p:nvSpPr>
        <p:spPr bwMode="auto">
          <a:xfrm>
            <a:off x="587520" y="227545"/>
            <a:ext cx="8100000" cy="4684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/>
            <a:r>
              <a:rPr lang="bg-BG" altLang="bg-BG" sz="2500" b="1" dirty="0">
                <a:solidFill>
                  <a:srgbClr val="000000"/>
                </a:solidFill>
              </a:rPr>
              <a:t>АТРАКТИВНИ ОБЩЕСТВЕНИ ПРОСТРАНСТВА</a:t>
            </a:r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Y:\_AEDES PROJECTS\_09konkursi\Sofia center\ppt_present\mies awards_plostadi\gotovi\2013_finalist_Market Hall Ghent 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2594"/>
            <a:ext cx="9144000" cy="6535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ctangle 10"/>
          <p:cNvSpPr>
            <a:spLocks noChangeArrowheads="1"/>
          </p:cNvSpPr>
          <p:nvPr/>
        </p:nvSpPr>
        <p:spPr bwMode="auto">
          <a:xfrm>
            <a:off x="587520" y="227545"/>
            <a:ext cx="8100000" cy="4684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/>
            <a:r>
              <a:rPr lang="bg-BG" altLang="bg-BG" sz="2500" b="1" dirty="0">
                <a:solidFill>
                  <a:srgbClr val="000000"/>
                </a:solidFill>
              </a:rPr>
              <a:t>АТРАКТИВНИ ОБЩЕСТВЕНИ ПРОСТРАНСТВА</a:t>
            </a:r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 descr="Y:\_AEDES PROJECTS\_09konkursi\Sofia center\ppt_present\mies awards_plostadi\gotovi\2013_finalist_Metropol Parasol Seville 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627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Rectangle 5"/>
          <p:cNvSpPr>
            <a:spLocks noChangeArrowheads="1"/>
          </p:cNvSpPr>
          <p:nvPr/>
        </p:nvSpPr>
        <p:spPr bwMode="auto">
          <a:xfrm>
            <a:off x="2000160" y="227545"/>
            <a:ext cx="6687360" cy="8531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/>
            <a:r>
              <a:rPr lang="bg-BG" altLang="bg-BG" sz="2500" b="1" dirty="0" smtClean="0">
                <a:solidFill>
                  <a:srgbClr val="000000"/>
                </a:solidFill>
              </a:rPr>
              <a:t>АТРАКТИВНИ ОБЩЕСТВЕНИ ПРОСТРАНСТВА</a:t>
            </a:r>
            <a:endParaRPr lang="bg-BG" altLang="bg-BG" sz="25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6" descr="http://sdgreatstreets.org/wp-content/uploads/2013/06/2013-0606-Bryant-Park-chai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731062"/>
            <a:ext cx="9110880" cy="363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Rectangle 10"/>
          <p:cNvSpPr>
            <a:spLocks noChangeArrowheads="1"/>
          </p:cNvSpPr>
          <p:nvPr/>
        </p:nvSpPr>
        <p:spPr bwMode="auto">
          <a:xfrm>
            <a:off x="587520" y="227545"/>
            <a:ext cx="8100000" cy="4684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/>
            <a:r>
              <a:rPr lang="bg-BG" altLang="bg-BG" sz="2500" b="1" dirty="0">
                <a:solidFill>
                  <a:srgbClr val="000000"/>
                </a:solidFill>
              </a:rPr>
              <a:t>АТРАКТИВНИ ОБЩЕСТВЕНИ ПРОСТРАНСТВА</a:t>
            </a:r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Image result for &amp;scy;&amp;ocy;&amp;fcy;&amp;icy;&amp;yacy; &amp;dcy;&amp;icy;&amp;shcy;&amp;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86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Image result for connected peo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9600"/>
            <a:ext cx="8096250" cy="53816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Image result for urban agricul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90600" y="0"/>
            <a:ext cx="10820400" cy="6086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smtClean="0"/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smtClean="0"/>
          </a:p>
        </p:txBody>
      </p:sp>
      <p:pic>
        <p:nvPicPr>
          <p:cNvPr id="36868" name="Picture 2" descr="D:\urban\Gated_communities\sat_090a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90500"/>
            <a:ext cx="7620000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81"/>
            <a:ext cx="9123840" cy="6836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Image result for urban agricul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436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Image result for urban agricul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0"/>
            <a:ext cx="5181600" cy="69124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255837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bg-BG" dirty="0" smtClean="0"/>
              <a:t>БЛАГОДАРЯ ЗА ВНИМАНИЕТО!</a:t>
            </a:r>
            <a:endParaRPr lang="bg-BG" dirty="0" smtClean="0"/>
          </a:p>
          <a:p>
            <a:pPr algn="ctr">
              <a:buNone/>
            </a:pPr>
            <a:endParaRPr lang="bg-BG" dirty="0"/>
          </a:p>
          <a:p>
            <a:pPr algn="ctr">
              <a:buNone/>
            </a:pPr>
            <a:r>
              <a:rPr lang="bg-BG" dirty="0" smtClean="0"/>
              <a:t>арх. Ангел Захариев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smtClean="0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Copenhagen</a:t>
            </a:r>
            <a:endParaRPr lang="bg-BG" smtClean="0"/>
          </a:p>
        </p:txBody>
      </p:sp>
      <p:pic>
        <p:nvPicPr>
          <p:cNvPr id="34820" name="Picture 2" descr="D:\urban\Gated_communities\gto_0080_0106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0" y="285750"/>
            <a:ext cx="6072188" cy="517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smtClean="0"/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smtClean="0"/>
          </a:p>
        </p:txBody>
      </p:sp>
      <p:pic>
        <p:nvPicPr>
          <p:cNvPr id="37892" name="Picture 2" descr="D:\urban\Gated_communities\Istanbul_urban_spraw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0"/>
            <a:ext cx="4910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3" descr="D:\urban\Gated_communities\Istanbul_over_tim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3" y="0"/>
            <a:ext cx="3214687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</TotalTime>
  <Words>292</Words>
  <Application>Microsoft Office PowerPoint</Application>
  <PresentationFormat>On-screen Show (4:3)</PresentationFormat>
  <Paragraphs>114</Paragraphs>
  <Slides>73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SLIM FIT Skyline</vt:lpstr>
      <vt:lpstr>Slide 60</vt:lpstr>
      <vt:lpstr>Slide 61</vt:lpstr>
      <vt:lpstr>Съвременни градски пространства 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Angel Zahariev</dc:creator>
  <cp:lastModifiedBy>Angel Zahariev</cp:lastModifiedBy>
  <cp:revision>24</cp:revision>
  <dcterms:created xsi:type="dcterms:W3CDTF">2016-11-02T19:44:48Z</dcterms:created>
  <dcterms:modified xsi:type="dcterms:W3CDTF">2016-11-03T08:12:47Z</dcterms:modified>
</cp:coreProperties>
</file>